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4"/>
  </p:sldMasterIdLst>
  <p:notesMasterIdLst>
    <p:notesMasterId r:id="rId13"/>
  </p:notesMasterIdLst>
  <p:sldIdLst>
    <p:sldId id="256" r:id="rId5"/>
    <p:sldId id="257" r:id="rId6"/>
    <p:sldId id="263" r:id="rId7"/>
    <p:sldId id="267" r:id="rId8"/>
    <p:sldId id="269" r:id="rId9"/>
    <p:sldId id="262" r:id="rId10"/>
    <p:sldId id="272" r:id="rId11"/>
    <p:sldId id="266" r:id="rId12"/>
  </p:sldIdLst>
  <p:sldSz cx="18288000" cy="10287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345E"/>
    <a:srgbClr val="205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p:restoredTop sz="94691"/>
  </p:normalViewPr>
  <p:slideViewPr>
    <p:cSldViewPr snapToGrid="0">
      <p:cViewPr varScale="1">
        <p:scale>
          <a:sx n="116" d="100"/>
          <a:sy n="116" d="100"/>
        </p:scale>
        <p:origin x="11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F2F47F-6E4E-491F-854B-84132C44BC6A}" type="datetimeFigureOut">
              <a:rPr lang="en-AU" smtClean="0"/>
              <a:t>22/12/2025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C1A7F-9D1A-440D-897E-257625E8B236}" type="slidenum">
              <a:rPr lang="en-AU" smtClean="0"/>
              <a:t>‹#›</a:t>
            </a:fld>
            <a:endParaRPr lang="en-AU"/>
          </a:p>
        </p:txBody>
      </p:sp>
    </p:spTree>
    <p:extLst>
      <p:ext uri="{BB962C8B-B14F-4D97-AF65-F5344CB8AC3E}">
        <p14:creationId xmlns:p14="http://schemas.microsoft.com/office/powerpoint/2010/main" val="4217259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 are here </a:t>
            </a:r>
          </a:p>
          <a:p>
            <a:r>
              <a:rPr lang="en-US"/>
              <a:t>Trading: day 3 is an interview – we will get into that and our goal is to get you to offer status after discovery day if we need to assess additional </a:t>
            </a:r>
            <a:r>
              <a:rPr lang="en-US" err="1"/>
              <a:t>itms</a:t>
            </a:r>
            <a:r>
              <a:rPr lang="en-US"/>
              <a:t> </a:t>
            </a:r>
            <a:r>
              <a:rPr lang="en-US" err="1"/>
              <a:t>youmight</a:t>
            </a:r>
            <a:r>
              <a:rPr lang="en-US"/>
              <a:t>  need </a:t>
            </a:r>
            <a:r>
              <a:rPr lang="en-US" err="1"/>
              <a:t>anadditional</a:t>
            </a:r>
            <a:r>
              <a:rPr lang="en-US"/>
              <a:t> technical screen</a:t>
            </a:r>
          </a:p>
          <a:p>
            <a:r>
              <a:rPr lang="en-US"/>
              <a:t>Tech : Technical interview and on</a:t>
            </a:r>
          </a:p>
          <a:p>
            <a:r>
              <a:rPr lang="en-US"/>
              <a:t>Research: Technical interview on</a:t>
            </a:r>
          </a:p>
          <a:p>
            <a:r>
              <a:rPr lang="en-US"/>
              <a:t>Quant?</a:t>
            </a:r>
            <a:endParaRPr lang="en-AU"/>
          </a:p>
        </p:txBody>
      </p:sp>
      <p:sp>
        <p:nvSpPr>
          <p:cNvPr id="4" name="Slide Number Placeholder 3"/>
          <p:cNvSpPr>
            <a:spLocks noGrp="1"/>
          </p:cNvSpPr>
          <p:nvPr>
            <p:ph type="sldNum" sz="quarter" idx="5"/>
          </p:nvPr>
        </p:nvSpPr>
        <p:spPr/>
        <p:txBody>
          <a:bodyPr/>
          <a:lstStyle/>
          <a:p>
            <a:fld id="{3F24FE5F-0DFC-4C4D-B7D6-3302695F3B73}" type="slidenum">
              <a:rPr lang="en-AU" smtClean="0"/>
              <a:t>7</a:t>
            </a:fld>
            <a:endParaRPr lang="en-AU"/>
          </a:p>
        </p:txBody>
      </p:sp>
    </p:spTree>
    <p:extLst>
      <p:ext uri="{BB962C8B-B14F-4D97-AF65-F5344CB8AC3E}">
        <p14:creationId xmlns:p14="http://schemas.microsoft.com/office/powerpoint/2010/main" val="1373910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4"/>
            <a:ext cx="13716000" cy="3581400"/>
          </a:xfrm>
        </p:spPr>
        <p:txBody>
          <a:bodyPr anchor="b"/>
          <a:lstStyle>
            <a:lvl1pPr algn="ctr">
              <a:defRPr sz="9000"/>
            </a:lvl1pPr>
          </a:lstStyle>
          <a:p>
            <a:r>
              <a:rPr lang="en-US"/>
              <a:t>Click to edit Master title style</a:t>
            </a:r>
            <a:endParaRPr lang="en-US" dirty="0"/>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4637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20546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7"/>
            <a:ext cx="3943350" cy="871775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547687"/>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E7944-4A0E-2A49-B266-DFD48C885137}" type="datetimeFigureOut">
              <a:rPr lang="en-US" smtClean="0"/>
              <a:t>12/22/25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995226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8" name="Picture 7" descr="A picture containing electric blue, screenshot, blue, font&#10;&#10;Description automatically generated">
            <a:extLst>
              <a:ext uri="{FF2B5EF4-FFF2-40B4-BE49-F238E27FC236}">
                <a16:creationId xmlns:a16="http://schemas.microsoft.com/office/drawing/2014/main" id="{D935A1FC-EE31-8F8B-91AB-DD00F287CCFE}"/>
              </a:ext>
            </a:extLst>
          </p:cNvPr>
          <p:cNvPicPr>
            <a:picLocks noChangeAspect="1"/>
          </p:cNvPicPr>
          <p:nvPr userDrawn="1"/>
        </p:nvPicPr>
        <p:blipFill rotWithShape="1">
          <a:blip r:embed="rId2"/>
          <a:srcRect t="-2" b="22710"/>
          <a:stretch/>
        </p:blipFill>
        <p:spPr>
          <a:xfrm>
            <a:off x="9525" y="0"/>
            <a:ext cx="18278475" cy="7955280"/>
          </a:xfrm>
          <a:prstGeom prst="rect">
            <a:avLst/>
          </a:prstGeom>
        </p:spPr>
      </p:pic>
      <p:sp>
        <p:nvSpPr>
          <p:cNvPr id="9" name="Title 1">
            <a:extLst>
              <a:ext uri="{FF2B5EF4-FFF2-40B4-BE49-F238E27FC236}">
                <a16:creationId xmlns:a16="http://schemas.microsoft.com/office/drawing/2014/main" id="{6DBBCC20-D190-BC3B-D778-6314596CD480}"/>
              </a:ext>
            </a:extLst>
          </p:cNvPr>
          <p:cNvSpPr>
            <a:spLocks noGrp="1"/>
          </p:cNvSpPr>
          <p:nvPr>
            <p:ph type="title" hasCustomPrompt="1"/>
          </p:nvPr>
        </p:nvSpPr>
        <p:spPr>
          <a:xfrm>
            <a:off x="974035" y="4386262"/>
            <a:ext cx="15773400" cy="1514477"/>
          </a:xfrm>
        </p:spPr>
        <p:txBody>
          <a:bodyPr/>
          <a:lstStyle>
            <a:lvl1pPr>
              <a:defRPr b="1">
                <a:solidFill>
                  <a:schemeClr val="bg1"/>
                </a:solidFill>
                <a:latin typeface="Arial" panose="020B0604020202020204" pitchFamily="34" charset="0"/>
                <a:cs typeface="Arial" panose="020B0604020202020204" pitchFamily="34" charset="0"/>
              </a:defRPr>
            </a:lvl1pPr>
          </a:lstStyle>
          <a:p>
            <a:r>
              <a:rPr lang="en-US" dirty="0"/>
              <a:t>Title</a:t>
            </a:r>
          </a:p>
        </p:txBody>
      </p:sp>
      <p:pic>
        <p:nvPicPr>
          <p:cNvPr id="2" name="Picture 1">
            <a:extLst>
              <a:ext uri="{FF2B5EF4-FFF2-40B4-BE49-F238E27FC236}">
                <a16:creationId xmlns:a16="http://schemas.microsoft.com/office/drawing/2014/main" id="{333EFFBF-D8FC-CA6D-DF10-0CB63975EC31}"/>
              </a:ext>
            </a:extLst>
          </p:cNvPr>
          <p:cNvPicPr>
            <a:picLocks noChangeAspect="1"/>
          </p:cNvPicPr>
          <p:nvPr userDrawn="1"/>
        </p:nvPicPr>
        <p:blipFill>
          <a:blip r:embed="rId3"/>
          <a:stretch>
            <a:fillRect/>
          </a:stretch>
        </p:blipFill>
        <p:spPr>
          <a:xfrm>
            <a:off x="1056154" y="8940233"/>
            <a:ext cx="5602485" cy="649344"/>
          </a:xfrm>
          <a:prstGeom prst="rect">
            <a:avLst/>
          </a:prstGeom>
        </p:spPr>
      </p:pic>
    </p:spTree>
    <p:extLst>
      <p:ext uri="{BB962C8B-B14F-4D97-AF65-F5344CB8AC3E}">
        <p14:creationId xmlns:p14="http://schemas.microsoft.com/office/powerpoint/2010/main" val="149173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A picture containing electric blue, blue, screenshot, rectangle&#10;&#10;Description automatically generated">
            <a:extLst>
              <a:ext uri="{FF2B5EF4-FFF2-40B4-BE49-F238E27FC236}">
                <a16:creationId xmlns:a16="http://schemas.microsoft.com/office/drawing/2014/main" id="{80DC7215-6D2F-9ACC-5703-DA020E59264B}"/>
              </a:ext>
            </a:extLst>
          </p:cNvPr>
          <p:cNvPicPr>
            <a:picLocks noChangeAspect="1"/>
          </p:cNvPicPr>
          <p:nvPr userDrawn="1"/>
        </p:nvPicPr>
        <p:blipFill>
          <a:blip r:embed="rId2"/>
          <a:stretch>
            <a:fillRect/>
          </a:stretch>
        </p:blipFill>
        <p:spPr>
          <a:xfrm>
            <a:off x="-54270" y="-489094"/>
            <a:ext cx="17905266" cy="10082213"/>
          </a:xfrm>
          <a:prstGeom prst="rect">
            <a:avLst/>
          </a:prstGeom>
        </p:spPr>
      </p:pic>
      <p:pic>
        <p:nvPicPr>
          <p:cNvPr id="8" name="Picture 7">
            <a:extLst>
              <a:ext uri="{FF2B5EF4-FFF2-40B4-BE49-F238E27FC236}">
                <a16:creationId xmlns:a16="http://schemas.microsoft.com/office/drawing/2014/main" id="{60FFAB8F-066E-0323-87EF-6EC3D8322076}"/>
              </a:ext>
            </a:extLst>
          </p:cNvPr>
          <p:cNvPicPr>
            <a:picLocks noChangeAspect="1"/>
          </p:cNvPicPr>
          <p:nvPr userDrawn="1"/>
        </p:nvPicPr>
        <p:blipFill>
          <a:blip r:embed="rId3"/>
          <a:stretch>
            <a:fillRect/>
          </a:stretch>
        </p:blipFill>
        <p:spPr>
          <a:xfrm>
            <a:off x="373209" y="9441446"/>
            <a:ext cx="4725414" cy="547689"/>
          </a:xfrm>
          <a:prstGeom prst="rect">
            <a:avLst/>
          </a:prstGeom>
        </p:spPr>
      </p:pic>
    </p:spTree>
    <p:extLst>
      <p:ext uri="{BB962C8B-B14F-4D97-AF65-F5344CB8AC3E}">
        <p14:creationId xmlns:p14="http://schemas.microsoft.com/office/powerpoint/2010/main" val="117699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7"/>
            <a:ext cx="15773400" cy="4279106"/>
          </a:xfrm>
        </p:spPr>
        <p:txBody>
          <a:bodyPr anchor="b"/>
          <a:lstStyle>
            <a:lvl1pPr>
              <a:defRPr sz="9000"/>
            </a:lvl1pPr>
          </a:lstStyle>
          <a:p>
            <a:r>
              <a:rPr lang="en-US"/>
              <a:t>Click to edit Master title style</a:t>
            </a:r>
            <a:endParaRPr lang="en-US" dirty="0"/>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E7944-4A0E-2A49-B266-DFD48C885137}" type="datetimeFigureOut">
              <a:rPr lang="en-US" smtClean="0"/>
              <a:t>12/22/25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8170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9258300" y="2738437"/>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E7944-4A0E-2A49-B266-DFD48C885137}" type="datetimeFigureOut">
              <a:rPr lang="en-US" smtClean="0"/>
              <a:t>12/22/25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1565841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E7944-4A0E-2A49-B266-DFD48C885137}" type="datetimeFigureOut">
              <a:rPr lang="en-US" smtClean="0"/>
              <a:t>12/22/25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547540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E7944-4A0E-2A49-B266-DFD48C885137}" type="datetimeFigureOut">
              <a:rPr lang="en-US" smtClean="0"/>
              <a:t>12/22/25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29179623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12/22/25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89614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12/22/25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3170128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774782" y="1481138"/>
            <a:ext cx="9258300" cy="7310438"/>
          </a:xfrm>
        </p:spPr>
        <p:txBody>
          <a:bodyPr anchor="t"/>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fld id="{CC6E7944-4A0E-2A49-B266-DFD48C885137}" type="datetimeFigureOut">
              <a:rPr lang="en-US" smtClean="0"/>
              <a:t>12/22/25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754D6E3-45E7-4741-BD42-C2A7A9F50B1D}" type="slidenum">
              <a:rPr lang="en-US" smtClean="0"/>
              <a:t>‹#›</a:t>
            </a:fld>
            <a:endParaRPr lang="en-US"/>
          </a:p>
        </p:txBody>
      </p:sp>
    </p:spTree>
    <p:extLst>
      <p:ext uri="{BB962C8B-B14F-4D97-AF65-F5344CB8AC3E}">
        <p14:creationId xmlns:p14="http://schemas.microsoft.com/office/powerpoint/2010/main" val="522569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7"/>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CC6E7944-4A0E-2A49-B266-DFD48C885137}" type="datetimeFigureOut">
              <a:rPr lang="en-US" smtClean="0"/>
              <a:t>12/22/25</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1754D6E3-45E7-4741-BD42-C2A7A9F50B1D}" type="slidenum">
              <a:rPr lang="en-US" smtClean="0"/>
              <a:t>‹#›</a:t>
            </a:fld>
            <a:endParaRPr lang="en-US"/>
          </a:p>
        </p:txBody>
      </p:sp>
    </p:spTree>
    <p:extLst>
      <p:ext uri="{BB962C8B-B14F-4D97-AF65-F5344CB8AC3E}">
        <p14:creationId xmlns:p14="http://schemas.microsoft.com/office/powerpoint/2010/main" val="915961304"/>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CCA7EDF-1356-0131-9FCA-E980F5FB1301}"/>
              </a:ext>
            </a:extLst>
          </p:cNvPr>
          <p:cNvSpPr>
            <a:spLocks noGrp="1"/>
          </p:cNvSpPr>
          <p:nvPr>
            <p:ph type="title"/>
          </p:nvPr>
        </p:nvSpPr>
        <p:spPr>
          <a:xfrm>
            <a:off x="1064796" y="3754217"/>
            <a:ext cx="7020425" cy="2389909"/>
          </a:xfrm>
        </p:spPr>
        <p:txBody>
          <a:bodyPr>
            <a:noAutofit/>
          </a:bodyPr>
          <a:lstStyle/>
          <a:p>
            <a:r>
              <a:rPr lang="en-US" sz="7200" i="0" dirty="0">
                <a:effectLst/>
                <a:latin typeface="Calibri" panose="020F0502020204030204" pitchFamily="34" charset="0"/>
                <a:cs typeface="Calibri" panose="020F0502020204030204" pitchFamily="34" charset="0"/>
              </a:rPr>
              <a:t>An Introduction to Susquehanna</a:t>
            </a:r>
            <a:endParaRPr lang="en-US" sz="7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1221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5F6BF-B5F0-C35D-D135-00BE7B4FFB64}"/>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In the early 1980s, a group of friends from college began trading independently on the floor of the Philadelphia Stock Exchange. They used their quantitative skills and poker experience to build successful trading strategies in the financial markets. Realizing that they could be more successful working collaboratively, the founders joined together in 1987 to start what is now Susquehanna International Group.</a:t>
            </a:r>
          </a:p>
          <a:p>
            <a:pPr marL="0" indent="0" algn="l">
              <a:buNone/>
            </a:pPr>
            <a:r>
              <a:rPr lang="en-US" sz="3200" b="0" i="0" dirty="0">
                <a:solidFill>
                  <a:srgbClr val="172B4D"/>
                </a:solidFill>
                <a:effectLst/>
              </a:rPr>
              <a:t>Today, Susquehanna has over 3,000 employees in our offices around the globe. While we have grown in size and expanded our reach, our collaborative culture and love for gaming remains.</a:t>
            </a:r>
          </a:p>
          <a:p>
            <a:pPr marL="0" indent="0">
              <a:buNone/>
            </a:pPr>
            <a:endParaRPr lang="en-US" sz="3200" dirty="0"/>
          </a:p>
        </p:txBody>
      </p:sp>
      <p:sp>
        <p:nvSpPr>
          <p:cNvPr id="4" name="Title 1">
            <a:extLst>
              <a:ext uri="{FF2B5EF4-FFF2-40B4-BE49-F238E27FC236}">
                <a16:creationId xmlns:a16="http://schemas.microsoft.com/office/drawing/2014/main" id="{50FE49A5-A951-8353-8E9D-352A8EACE10F}"/>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Who We Are</a:t>
            </a:r>
          </a:p>
        </p:txBody>
      </p:sp>
    </p:spTree>
    <p:extLst>
      <p:ext uri="{BB962C8B-B14F-4D97-AF65-F5344CB8AC3E}">
        <p14:creationId xmlns:p14="http://schemas.microsoft.com/office/powerpoint/2010/main" val="18467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map of the world with blue squares&#10;&#10;AI-generated content may be incorrect.">
            <a:extLst>
              <a:ext uri="{FF2B5EF4-FFF2-40B4-BE49-F238E27FC236}">
                <a16:creationId xmlns:a16="http://schemas.microsoft.com/office/drawing/2014/main" id="{0FA1DEA7-7CA8-0742-1828-AFDC6F4B5292}"/>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843374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9B3A0D-EDD6-CB50-2354-6FFB11E7F43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8F20BD-E784-804D-011E-0EAF7C9D1FE1}"/>
              </a:ext>
            </a:extLst>
          </p:cNvPr>
          <p:cNvSpPr>
            <a:spLocks noGrp="1"/>
          </p:cNvSpPr>
          <p:nvPr>
            <p:ph idx="1"/>
          </p:nvPr>
        </p:nvSpPr>
        <p:spPr>
          <a:xfrm>
            <a:off x="1257300" y="2629066"/>
            <a:ext cx="14752721" cy="4150393"/>
          </a:xfrm>
        </p:spPr>
        <p:txBody>
          <a:bodyPr>
            <a:normAutofit/>
          </a:bodyPr>
          <a:lstStyle/>
          <a:p>
            <a:pPr marL="0" indent="0" algn="l">
              <a:buNone/>
            </a:pPr>
            <a:r>
              <a:rPr lang="en-US" sz="3200" b="0" i="0" dirty="0">
                <a:solidFill>
                  <a:srgbClr val="172B4D"/>
                </a:solidFill>
                <a:effectLst/>
              </a:rPr>
              <a:t>Susquehanna’s deep integration of trading, technology, and quant research makes us experts in trading essentially all listed financial products and asset classes, with a focus on derivatives. We handle millions of trading transactions around the world every day as both a market maker and market taker. Our efforts provide liquidity and ensure competitive prices for buyers and sellers. While our presence in the market is broad, our trading desks are highly specialized to allow for a deep understanding of the unique drivers of each asset class.</a:t>
            </a:r>
            <a:endParaRPr lang="en-US" sz="3200" dirty="0"/>
          </a:p>
        </p:txBody>
      </p:sp>
      <p:sp>
        <p:nvSpPr>
          <p:cNvPr id="4" name="Title 1">
            <a:extLst>
              <a:ext uri="{FF2B5EF4-FFF2-40B4-BE49-F238E27FC236}">
                <a16:creationId xmlns:a16="http://schemas.microsoft.com/office/drawing/2014/main" id="{EFBE18F8-794C-0917-12D6-D05C158AE93D}"/>
              </a:ext>
            </a:extLst>
          </p:cNvPr>
          <p:cNvSpPr txBox="1">
            <a:spLocks/>
          </p:cNvSpPr>
          <p:nvPr/>
        </p:nvSpPr>
        <p:spPr>
          <a:xfrm>
            <a:off x="1257300" y="324190"/>
            <a:ext cx="6266447"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What We Do</a:t>
            </a:r>
          </a:p>
        </p:txBody>
      </p:sp>
    </p:spTree>
    <p:extLst>
      <p:ext uri="{BB962C8B-B14F-4D97-AF65-F5344CB8AC3E}">
        <p14:creationId xmlns:p14="http://schemas.microsoft.com/office/powerpoint/2010/main" val="3169410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E9D3E-1A27-D2ED-9C49-9FA505B3F0F7}"/>
            </a:ext>
          </a:extLst>
        </p:cNvPr>
        <p:cNvGrpSpPr/>
        <p:nvPr/>
      </p:nvGrpSpPr>
      <p:grpSpPr>
        <a:xfrm>
          <a:off x="0" y="0"/>
          <a:ext cx="0" cy="0"/>
          <a:chOff x="0" y="0"/>
          <a:chExt cx="0" cy="0"/>
        </a:xfrm>
      </p:grpSpPr>
      <p:sp>
        <p:nvSpPr>
          <p:cNvPr id="7" name="Title 1">
            <a:extLst>
              <a:ext uri="{FF2B5EF4-FFF2-40B4-BE49-F238E27FC236}">
                <a16:creationId xmlns:a16="http://schemas.microsoft.com/office/drawing/2014/main" id="{C31B1996-FE19-00B5-9551-AF047794E208}"/>
              </a:ext>
            </a:extLst>
          </p:cNvPr>
          <p:cNvSpPr txBox="1">
            <a:spLocks/>
          </p:cNvSpPr>
          <p:nvPr/>
        </p:nvSpPr>
        <p:spPr>
          <a:xfrm>
            <a:off x="1257300" y="324190"/>
            <a:ext cx="10877550"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Opportunities </a:t>
            </a:r>
          </a:p>
        </p:txBody>
      </p:sp>
      <p:sp>
        <p:nvSpPr>
          <p:cNvPr id="2" name="Content Placeholder 2">
            <a:extLst>
              <a:ext uri="{FF2B5EF4-FFF2-40B4-BE49-F238E27FC236}">
                <a16:creationId xmlns:a16="http://schemas.microsoft.com/office/drawing/2014/main" id="{0E76D820-3D31-A5F1-BB33-AE685219C7CC}"/>
              </a:ext>
            </a:extLst>
          </p:cNvPr>
          <p:cNvSpPr txBox="1">
            <a:spLocks/>
          </p:cNvSpPr>
          <p:nvPr/>
        </p:nvSpPr>
        <p:spPr>
          <a:xfrm>
            <a:off x="509954" y="2731811"/>
            <a:ext cx="15878175" cy="5908488"/>
          </a:xfrm>
          <a:prstGeom prst="rect">
            <a:avLst/>
          </a:prstGeom>
        </p:spPr>
        <p:txBody>
          <a:bodyPr vert="horz" lIns="91440" tIns="45720" rIns="91440" bIns="45720" rtlCol="0">
            <a:normAutofit lnSpcReduction="10000"/>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r>
              <a:rPr lang="en-US" sz="3200" b="1" dirty="0">
                <a:solidFill>
                  <a:srgbClr val="1B345E"/>
                </a:solidFill>
              </a:rPr>
              <a:t>INTERNSHIP PROGRAMS: </a:t>
            </a:r>
            <a:r>
              <a:rPr lang="en-US" sz="3200" dirty="0">
                <a:solidFill>
                  <a:srgbClr val="1B345E"/>
                </a:solidFill>
              </a:rPr>
              <a:t>Our 10-week program runs from late November to early February.</a:t>
            </a:r>
          </a:p>
          <a:p>
            <a:pPr marL="0" indent="0">
              <a:buNone/>
            </a:pPr>
            <a:r>
              <a:rPr lang="en-US" sz="3200" b="1" dirty="0">
                <a:solidFill>
                  <a:srgbClr val="1B345E"/>
                </a:solidFill>
              </a:rPr>
              <a:t>GRADUATE PROGRAMS: </a:t>
            </a:r>
            <a:r>
              <a:rPr lang="en-US" sz="3200" dirty="0">
                <a:solidFill>
                  <a:srgbClr val="1B345E"/>
                </a:solidFill>
              </a:rPr>
              <a:t>For students a year out from graduation</a:t>
            </a:r>
          </a:p>
          <a:p>
            <a:endParaRPr lang="en-US" sz="3000" b="1" dirty="0">
              <a:solidFill>
                <a:srgbClr val="172B4D"/>
              </a:solidFill>
            </a:endParaRPr>
          </a:p>
          <a:p>
            <a:pPr marL="0" indent="0">
              <a:buNone/>
            </a:pPr>
            <a:r>
              <a:rPr lang="en-US" sz="3600" b="1" dirty="0">
                <a:solidFill>
                  <a:srgbClr val="172B4D"/>
                </a:solidFill>
              </a:rPr>
              <a:t>Roles</a:t>
            </a:r>
          </a:p>
          <a:p>
            <a:r>
              <a:rPr lang="en-US" sz="3000" b="1" dirty="0">
                <a:solidFill>
                  <a:srgbClr val="172B4D"/>
                </a:solidFill>
              </a:rPr>
              <a:t>Quantitative Trader</a:t>
            </a:r>
          </a:p>
          <a:p>
            <a:r>
              <a:rPr lang="en-US" sz="3000" b="1" dirty="0">
                <a:solidFill>
                  <a:srgbClr val="172B4D"/>
                </a:solidFill>
              </a:rPr>
              <a:t>Operations Analyst</a:t>
            </a:r>
          </a:p>
          <a:p>
            <a:r>
              <a:rPr lang="en-US" sz="3000" b="1" dirty="0">
                <a:solidFill>
                  <a:srgbClr val="172B4D"/>
                </a:solidFill>
              </a:rPr>
              <a:t>Equity/Macro Research</a:t>
            </a:r>
          </a:p>
          <a:p>
            <a:r>
              <a:rPr lang="en-US" sz="3000" b="1" dirty="0">
                <a:solidFill>
                  <a:srgbClr val="172B4D"/>
                </a:solidFill>
              </a:rPr>
              <a:t>Software Developer</a:t>
            </a:r>
          </a:p>
          <a:p>
            <a:r>
              <a:rPr lang="en-US" sz="3000" b="1" dirty="0">
                <a:solidFill>
                  <a:srgbClr val="172B4D"/>
                </a:solidFill>
              </a:rPr>
              <a:t>Quantitative Research</a:t>
            </a:r>
          </a:p>
          <a:p>
            <a:r>
              <a:rPr lang="en-US" sz="3000" b="1" dirty="0">
                <a:solidFill>
                  <a:srgbClr val="172B4D"/>
                </a:solidFill>
              </a:rPr>
              <a:t>Quantitative Systematic Trader</a:t>
            </a:r>
          </a:p>
          <a:p>
            <a:endParaRPr lang="en-US" sz="3000" b="1" dirty="0">
              <a:solidFill>
                <a:srgbClr val="172B4D"/>
              </a:solidFill>
            </a:endParaRPr>
          </a:p>
        </p:txBody>
      </p:sp>
      <p:sp>
        <p:nvSpPr>
          <p:cNvPr id="9" name="Content Placeholder 2">
            <a:extLst>
              <a:ext uri="{FF2B5EF4-FFF2-40B4-BE49-F238E27FC236}">
                <a16:creationId xmlns:a16="http://schemas.microsoft.com/office/drawing/2014/main" id="{AA2C01DF-F521-E9F8-A7E1-0FB7003C9427}"/>
              </a:ext>
            </a:extLst>
          </p:cNvPr>
          <p:cNvSpPr txBox="1">
            <a:spLocks/>
          </p:cNvSpPr>
          <p:nvPr/>
        </p:nvSpPr>
        <p:spPr>
          <a:xfrm>
            <a:off x="9327905" y="4512986"/>
            <a:ext cx="7060224" cy="4685233"/>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Font typeface="Arial" panose="020B0604020202020204" pitchFamily="34" charset="0"/>
              <a:buNone/>
            </a:pPr>
            <a:r>
              <a:rPr lang="en-US" sz="3600" b="1" dirty="0">
                <a:solidFill>
                  <a:srgbClr val="172B4D"/>
                </a:solidFill>
              </a:rPr>
              <a:t>Degrees We Hire</a:t>
            </a:r>
          </a:p>
          <a:p>
            <a:r>
              <a:rPr lang="en-US" sz="3000" b="1" dirty="0">
                <a:solidFill>
                  <a:srgbClr val="172B4D"/>
                </a:solidFill>
              </a:rPr>
              <a:t>Actuarial Studies</a:t>
            </a:r>
          </a:p>
          <a:p>
            <a:r>
              <a:rPr lang="en-US" sz="3000" b="1" dirty="0">
                <a:solidFill>
                  <a:srgbClr val="172B4D"/>
                </a:solidFill>
              </a:rPr>
              <a:t>Computer Science</a:t>
            </a:r>
          </a:p>
          <a:p>
            <a:r>
              <a:rPr lang="en-US" sz="3000" b="1" dirty="0">
                <a:solidFill>
                  <a:srgbClr val="172B4D"/>
                </a:solidFill>
              </a:rPr>
              <a:t>Economics</a:t>
            </a:r>
          </a:p>
          <a:p>
            <a:r>
              <a:rPr lang="en-US" sz="3000" b="1" dirty="0">
                <a:solidFill>
                  <a:srgbClr val="172B4D"/>
                </a:solidFill>
              </a:rPr>
              <a:t>Engineering</a:t>
            </a:r>
          </a:p>
          <a:p>
            <a:r>
              <a:rPr lang="en-US" sz="3000" b="1" dirty="0">
                <a:solidFill>
                  <a:srgbClr val="172B4D"/>
                </a:solidFill>
              </a:rPr>
              <a:t>Finance</a:t>
            </a:r>
          </a:p>
        </p:txBody>
      </p:sp>
      <p:sp>
        <p:nvSpPr>
          <p:cNvPr id="10" name="Content Placeholder 2">
            <a:extLst>
              <a:ext uri="{FF2B5EF4-FFF2-40B4-BE49-F238E27FC236}">
                <a16:creationId xmlns:a16="http://schemas.microsoft.com/office/drawing/2014/main" id="{F9566077-D4AB-FFD8-5B5C-86CC3BDE4E35}"/>
              </a:ext>
            </a:extLst>
          </p:cNvPr>
          <p:cNvSpPr txBox="1">
            <a:spLocks/>
          </p:cNvSpPr>
          <p:nvPr/>
        </p:nvSpPr>
        <p:spPr>
          <a:xfrm>
            <a:off x="13362842" y="5172408"/>
            <a:ext cx="3763108" cy="3366387"/>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r>
              <a:rPr lang="en-US" sz="3000" b="1" dirty="0" err="1">
                <a:solidFill>
                  <a:srgbClr val="172B4D"/>
                </a:solidFill>
              </a:rPr>
              <a:t>Maths</a:t>
            </a:r>
            <a:endParaRPr lang="en-US" sz="3000" b="1" dirty="0">
              <a:solidFill>
                <a:srgbClr val="172B4D"/>
              </a:solidFill>
            </a:endParaRPr>
          </a:p>
          <a:p>
            <a:r>
              <a:rPr lang="en-US" sz="3000" b="1" dirty="0">
                <a:solidFill>
                  <a:srgbClr val="172B4D"/>
                </a:solidFill>
              </a:rPr>
              <a:t>Medicine</a:t>
            </a:r>
          </a:p>
          <a:p>
            <a:r>
              <a:rPr lang="en-US" sz="3000" b="1" dirty="0">
                <a:solidFill>
                  <a:srgbClr val="172B4D"/>
                </a:solidFill>
              </a:rPr>
              <a:t>Physics</a:t>
            </a:r>
          </a:p>
          <a:p>
            <a:r>
              <a:rPr lang="en-US" sz="3000" b="1" dirty="0">
                <a:solidFill>
                  <a:srgbClr val="172B4D"/>
                </a:solidFill>
              </a:rPr>
              <a:t>Statistics</a:t>
            </a:r>
          </a:p>
          <a:p>
            <a:r>
              <a:rPr lang="en-US" sz="3000" b="1" dirty="0">
                <a:solidFill>
                  <a:srgbClr val="172B4D"/>
                </a:solidFill>
              </a:rPr>
              <a:t>+more</a:t>
            </a:r>
          </a:p>
          <a:p>
            <a:endParaRPr lang="en-US" sz="3000" b="1" dirty="0">
              <a:solidFill>
                <a:srgbClr val="172B4D"/>
              </a:solidFill>
            </a:endParaRPr>
          </a:p>
          <a:p>
            <a:endParaRPr lang="en-US" sz="3000" b="1" dirty="0">
              <a:solidFill>
                <a:srgbClr val="172B4D"/>
              </a:solidFill>
            </a:endParaRPr>
          </a:p>
        </p:txBody>
      </p:sp>
    </p:spTree>
    <p:extLst>
      <p:ext uri="{BB962C8B-B14F-4D97-AF65-F5344CB8AC3E}">
        <p14:creationId xmlns:p14="http://schemas.microsoft.com/office/powerpoint/2010/main" val="26580578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7BBCC8-E583-8FD8-5F00-36AF5D3F9A13}"/>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FE649C-E4B3-FF4A-53A4-C226738136BE}"/>
              </a:ext>
            </a:extLst>
          </p:cNvPr>
          <p:cNvSpPr>
            <a:spLocks noGrp="1"/>
          </p:cNvSpPr>
          <p:nvPr>
            <p:ph idx="1"/>
          </p:nvPr>
        </p:nvSpPr>
        <p:spPr>
          <a:xfrm>
            <a:off x="321210" y="2548253"/>
            <a:ext cx="16912154" cy="3521369"/>
          </a:xfrm>
        </p:spPr>
        <p:txBody>
          <a:bodyPr>
            <a:normAutofit fontScale="92500"/>
          </a:bodyPr>
          <a:lstStyle/>
          <a:p>
            <a:pPr marL="0" indent="0">
              <a:buNone/>
            </a:pPr>
            <a:r>
              <a:rPr lang="en-US" sz="2800" i="0" dirty="0">
                <a:solidFill>
                  <a:srgbClr val="1B345E"/>
                </a:solidFill>
                <a:effectLst/>
              </a:rPr>
              <a:t>Explore the world of trading, technology, and finance through immersive programs designed to help you discover your path.</a:t>
            </a:r>
          </a:p>
          <a:p>
            <a:pPr lvl="1"/>
            <a:r>
              <a:rPr lang="en-US" sz="2500" b="1" dirty="0">
                <a:solidFill>
                  <a:srgbClr val="1B345E"/>
                </a:solidFill>
              </a:rPr>
              <a:t>Women’s Discovery Program: </a:t>
            </a:r>
            <a:r>
              <a:rPr lang="en-US" sz="2400" dirty="0">
                <a:solidFill>
                  <a:srgbClr val="1B345E"/>
                </a:solidFill>
              </a:rPr>
              <a:t>A day long program for women and female-identifying students from any academic year. Attendees will gain an inside look at our culture and hear directly from the women who found their path and built meaningful careers.</a:t>
            </a:r>
          </a:p>
          <a:p>
            <a:pPr lvl="1"/>
            <a:r>
              <a:rPr lang="en-US" sz="2500" b="1" dirty="0">
                <a:solidFill>
                  <a:srgbClr val="1B345E"/>
                </a:solidFill>
              </a:rPr>
              <a:t>First Year Discovery Program</a:t>
            </a:r>
            <a:r>
              <a:rPr lang="en-US" sz="2500" dirty="0">
                <a:solidFill>
                  <a:srgbClr val="1B345E"/>
                </a:solidFill>
              </a:rPr>
              <a:t>: </a:t>
            </a:r>
            <a:r>
              <a:rPr lang="en-US" sz="2400" dirty="0">
                <a:solidFill>
                  <a:srgbClr val="1B345E"/>
                </a:solidFill>
              </a:rPr>
              <a:t>A short virtual program designed for first-year students to build a foundational understanding of the trading industry, Susquehanna, and career pathways.</a:t>
            </a:r>
          </a:p>
          <a:p>
            <a:pPr lvl="1"/>
            <a:r>
              <a:rPr lang="en-US" sz="2400" b="1" dirty="0">
                <a:solidFill>
                  <a:srgbClr val="1B345E"/>
                </a:solidFill>
              </a:rPr>
              <a:t>Pre-penultimate Discovery Programs: </a:t>
            </a:r>
            <a:r>
              <a:rPr lang="en-US" sz="2400" dirty="0">
                <a:solidFill>
                  <a:srgbClr val="1B345E"/>
                </a:solidFill>
              </a:rPr>
              <a:t>Attendees apply for a specific track, to ensure they get a day filled with the content that matters most to them. This program offers an in-depth look at Susquehanna and our roles through immersive lectures, interactive sessions, and meaningful networking. Participants get insight and exposure to next year’s internship interview process.</a:t>
            </a:r>
          </a:p>
          <a:p>
            <a:pPr marL="685800" lvl="1" indent="0">
              <a:buNone/>
            </a:pPr>
            <a:endParaRPr lang="en-US" sz="2400" b="0" i="0" dirty="0">
              <a:solidFill>
                <a:srgbClr val="1B345E"/>
              </a:solidFill>
              <a:effectLst/>
            </a:endParaRPr>
          </a:p>
        </p:txBody>
      </p:sp>
      <p:sp>
        <p:nvSpPr>
          <p:cNvPr id="7" name="Title 1">
            <a:extLst>
              <a:ext uri="{FF2B5EF4-FFF2-40B4-BE49-F238E27FC236}">
                <a16:creationId xmlns:a16="http://schemas.microsoft.com/office/drawing/2014/main" id="{9B8FBEE8-CD8E-7BE1-1651-F7F3EC7AD307}"/>
              </a:ext>
            </a:extLst>
          </p:cNvPr>
          <p:cNvSpPr txBox="1">
            <a:spLocks/>
          </p:cNvSpPr>
          <p:nvPr/>
        </p:nvSpPr>
        <p:spPr>
          <a:xfrm>
            <a:off x="1257300" y="324190"/>
            <a:ext cx="11582400" cy="2018187"/>
          </a:xfrm>
          <a:prstGeom prst="rect">
            <a:avLst/>
          </a:prstGeom>
        </p:spPr>
        <p:txBody>
          <a:bodyPr vert="horz" lIns="91440" tIns="45720" rIns="91440" bIns="45720" rtlCol="0" anchor="ctr">
            <a:noAutofit/>
          </a:bodyPr>
          <a:lst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a:lstStyle>
          <a:p>
            <a:r>
              <a:rPr lang="en-US" b="1" dirty="0">
                <a:solidFill>
                  <a:schemeClr val="bg1"/>
                </a:solidFill>
                <a:latin typeface="Calibri" panose="020F0502020204030204" pitchFamily="34" charset="0"/>
                <a:cs typeface="Calibri" panose="020F0502020204030204" pitchFamily="34" charset="0"/>
              </a:rPr>
              <a:t>Early Talent Programs + Events</a:t>
            </a:r>
          </a:p>
        </p:txBody>
      </p:sp>
      <p:sp>
        <p:nvSpPr>
          <p:cNvPr id="2" name="Content Placeholder 2">
            <a:extLst>
              <a:ext uri="{FF2B5EF4-FFF2-40B4-BE49-F238E27FC236}">
                <a16:creationId xmlns:a16="http://schemas.microsoft.com/office/drawing/2014/main" id="{383B0342-352A-2474-AB57-8E2CDF851622}"/>
              </a:ext>
            </a:extLst>
          </p:cNvPr>
          <p:cNvSpPr txBox="1">
            <a:spLocks/>
          </p:cNvSpPr>
          <p:nvPr/>
        </p:nvSpPr>
        <p:spPr>
          <a:xfrm>
            <a:off x="219075" y="5768428"/>
            <a:ext cx="15544800" cy="4935473"/>
          </a:xfrm>
          <a:prstGeom prst="rect">
            <a:avLst/>
          </a:prstGeom>
        </p:spPr>
        <p:txBody>
          <a:bodyPr vert="horz" lIns="91440" tIns="45720" rIns="91440" bIns="45720" rtlCol="0">
            <a:norm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0" indent="0">
              <a:buNone/>
            </a:pPr>
            <a:endParaRPr lang="en-US" sz="2300" b="1" dirty="0">
              <a:solidFill>
                <a:srgbClr val="1B345E"/>
              </a:solidFill>
            </a:endParaRPr>
          </a:p>
        </p:txBody>
      </p:sp>
      <p:sp>
        <p:nvSpPr>
          <p:cNvPr id="6" name="Oval 5">
            <a:extLst>
              <a:ext uri="{FF2B5EF4-FFF2-40B4-BE49-F238E27FC236}">
                <a16:creationId xmlns:a16="http://schemas.microsoft.com/office/drawing/2014/main" id="{1D7DD756-72B2-E544-B4CA-0F866C075A11}"/>
              </a:ext>
            </a:extLst>
          </p:cNvPr>
          <p:cNvSpPr/>
          <p:nvPr/>
        </p:nvSpPr>
        <p:spPr>
          <a:xfrm>
            <a:off x="762000" y="7134225"/>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a:extLst>
              <a:ext uri="{FF2B5EF4-FFF2-40B4-BE49-F238E27FC236}">
                <a16:creationId xmlns:a16="http://schemas.microsoft.com/office/drawing/2014/main" id="{8508A1AC-5492-BFD8-EE13-EFCFAFBF9C36}"/>
              </a:ext>
            </a:extLst>
          </p:cNvPr>
          <p:cNvSpPr/>
          <p:nvPr/>
        </p:nvSpPr>
        <p:spPr>
          <a:xfrm>
            <a:off x="3581399" y="7112212"/>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Oval 8">
            <a:extLst>
              <a:ext uri="{FF2B5EF4-FFF2-40B4-BE49-F238E27FC236}">
                <a16:creationId xmlns:a16="http://schemas.microsoft.com/office/drawing/2014/main" id="{FBE3DEC7-71F5-93CE-2A1C-9051C5556B11}"/>
              </a:ext>
            </a:extLst>
          </p:cNvPr>
          <p:cNvSpPr/>
          <p:nvPr/>
        </p:nvSpPr>
        <p:spPr>
          <a:xfrm>
            <a:off x="6319837" y="711221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Oval 9">
            <a:extLst>
              <a:ext uri="{FF2B5EF4-FFF2-40B4-BE49-F238E27FC236}">
                <a16:creationId xmlns:a16="http://schemas.microsoft.com/office/drawing/2014/main" id="{136733D4-7AE0-A432-733C-BD9D6C20796F}"/>
              </a:ext>
            </a:extLst>
          </p:cNvPr>
          <p:cNvSpPr/>
          <p:nvPr/>
        </p:nvSpPr>
        <p:spPr>
          <a:xfrm>
            <a:off x="9091612" y="7112214"/>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Oval 10">
            <a:extLst>
              <a:ext uri="{FF2B5EF4-FFF2-40B4-BE49-F238E27FC236}">
                <a16:creationId xmlns:a16="http://schemas.microsoft.com/office/drawing/2014/main" id="{DE28B1A3-1823-588F-F558-BB257104AF36}"/>
              </a:ext>
            </a:extLst>
          </p:cNvPr>
          <p:cNvSpPr/>
          <p:nvPr/>
        </p:nvSpPr>
        <p:spPr>
          <a:xfrm>
            <a:off x="12049125" y="713422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B7D2810F-3C6A-8273-A15D-9479DA1938AC}"/>
              </a:ext>
            </a:extLst>
          </p:cNvPr>
          <p:cNvSpPr txBox="1"/>
          <p:nvPr/>
        </p:nvSpPr>
        <p:spPr>
          <a:xfrm>
            <a:off x="853678" y="7791016"/>
            <a:ext cx="1759743" cy="461665"/>
          </a:xfrm>
          <a:prstGeom prst="rect">
            <a:avLst/>
          </a:prstGeom>
          <a:noFill/>
        </p:spPr>
        <p:txBody>
          <a:bodyPr wrap="square" rtlCol="0">
            <a:spAutoFit/>
          </a:bodyPr>
          <a:lstStyle/>
          <a:p>
            <a:pPr algn="ctr"/>
            <a:r>
              <a:rPr lang="en-US" sz="2400" dirty="0" err="1">
                <a:solidFill>
                  <a:schemeClr val="bg1"/>
                </a:solidFill>
              </a:rPr>
              <a:t>Algothon</a:t>
            </a:r>
            <a:endParaRPr lang="en-AU" sz="2400" dirty="0">
              <a:solidFill>
                <a:schemeClr val="bg1"/>
              </a:solidFill>
            </a:endParaRPr>
          </a:p>
        </p:txBody>
      </p:sp>
      <p:sp>
        <p:nvSpPr>
          <p:cNvPr id="13" name="TextBox 12">
            <a:extLst>
              <a:ext uri="{FF2B5EF4-FFF2-40B4-BE49-F238E27FC236}">
                <a16:creationId xmlns:a16="http://schemas.microsoft.com/office/drawing/2014/main" id="{1D3E5E33-E8E8-A318-44B9-9DF92D268788}"/>
              </a:ext>
            </a:extLst>
          </p:cNvPr>
          <p:cNvSpPr txBox="1"/>
          <p:nvPr/>
        </p:nvSpPr>
        <p:spPr>
          <a:xfrm>
            <a:off x="3682603" y="7695766"/>
            <a:ext cx="1759743" cy="830997"/>
          </a:xfrm>
          <a:prstGeom prst="rect">
            <a:avLst/>
          </a:prstGeom>
          <a:noFill/>
        </p:spPr>
        <p:txBody>
          <a:bodyPr wrap="square" rtlCol="0">
            <a:spAutoFit/>
          </a:bodyPr>
          <a:lstStyle/>
          <a:p>
            <a:r>
              <a:rPr lang="en-US" sz="2400" dirty="0">
                <a:solidFill>
                  <a:schemeClr val="bg1"/>
                </a:solidFill>
              </a:rPr>
              <a:t>Brainteaser</a:t>
            </a:r>
          </a:p>
          <a:p>
            <a:pPr algn="ctr"/>
            <a:r>
              <a:rPr lang="en-US" sz="2400" dirty="0">
                <a:solidFill>
                  <a:schemeClr val="bg1"/>
                </a:solidFill>
              </a:rPr>
              <a:t>Battles</a:t>
            </a:r>
            <a:endParaRPr lang="en-AU" sz="2400" dirty="0">
              <a:solidFill>
                <a:schemeClr val="bg1"/>
              </a:solidFill>
            </a:endParaRPr>
          </a:p>
        </p:txBody>
      </p:sp>
      <p:sp>
        <p:nvSpPr>
          <p:cNvPr id="14" name="TextBox 13">
            <a:extLst>
              <a:ext uri="{FF2B5EF4-FFF2-40B4-BE49-F238E27FC236}">
                <a16:creationId xmlns:a16="http://schemas.microsoft.com/office/drawing/2014/main" id="{EB112360-2DA3-FB66-E0F1-9922569AF470}"/>
              </a:ext>
            </a:extLst>
          </p:cNvPr>
          <p:cNvSpPr txBox="1"/>
          <p:nvPr/>
        </p:nvSpPr>
        <p:spPr>
          <a:xfrm>
            <a:off x="6436518" y="7791016"/>
            <a:ext cx="1759743" cy="461665"/>
          </a:xfrm>
          <a:prstGeom prst="rect">
            <a:avLst/>
          </a:prstGeom>
          <a:noFill/>
        </p:spPr>
        <p:txBody>
          <a:bodyPr wrap="square" rtlCol="0">
            <a:spAutoFit/>
          </a:bodyPr>
          <a:lstStyle/>
          <a:p>
            <a:r>
              <a:rPr lang="en-US" sz="2400" dirty="0">
                <a:solidFill>
                  <a:schemeClr val="bg1"/>
                </a:solidFill>
              </a:rPr>
              <a:t>Case Studies</a:t>
            </a:r>
            <a:endParaRPr lang="en-AU" sz="2400" dirty="0">
              <a:solidFill>
                <a:schemeClr val="bg1"/>
              </a:solidFill>
            </a:endParaRPr>
          </a:p>
        </p:txBody>
      </p:sp>
      <p:sp>
        <p:nvSpPr>
          <p:cNvPr id="15" name="TextBox 14">
            <a:extLst>
              <a:ext uri="{FF2B5EF4-FFF2-40B4-BE49-F238E27FC236}">
                <a16:creationId xmlns:a16="http://schemas.microsoft.com/office/drawing/2014/main" id="{C9805E37-471A-96FE-88EC-C873A0B335F6}"/>
              </a:ext>
            </a:extLst>
          </p:cNvPr>
          <p:cNvSpPr txBox="1"/>
          <p:nvPr/>
        </p:nvSpPr>
        <p:spPr>
          <a:xfrm>
            <a:off x="9204722" y="7791016"/>
            <a:ext cx="1759743" cy="461665"/>
          </a:xfrm>
          <a:prstGeom prst="rect">
            <a:avLst/>
          </a:prstGeom>
          <a:noFill/>
        </p:spPr>
        <p:txBody>
          <a:bodyPr wrap="square" rtlCol="0">
            <a:spAutoFit/>
          </a:bodyPr>
          <a:lstStyle/>
          <a:p>
            <a:r>
              <a:rPr lang="en-US" sz="2400" dirty="0">
                <a:solidFill>
                  <a:schemeClr val="bg1"/>
                </a:solidFill>
              </a:rPr>
              <a:t>Career Fairs</a:t>
            </a:r>
            <a:endParaRPr lang="en-AU" sz="2400" dirty="0">
              <a:solidFill>
                <a:schemeClr val="bg1"/>
              </a:solidFill>
            </a:endParaRPr>
          </a:p>
        </p:txBody>
      </p:sp>
      <p:sp>
        <p:nvSpPr>
          <p:cNvPr id="16" name="TextBox 15">
            <a:extLst>
              <a:ext uri="{FF2B5EF4-FFF2-40B4-BE49-F238E27FC236}">
                <a16:creationId xmlns:a16="http://schemas.microsoft.com/office/drawing/2014/main" id="{F9C6DA7C-C144-278A-18F6-A3A2418F40CE}"/>
              </a:ext>
            </a:extLst>
          </p:cNvPr>
          <p:cNvSpPr txBox="1"/>
          <p:nvPr/>
        </p:nvSpPr>
        <p:spPr>
          <a:xfrm>
            <a:off x="12107465" y="7579638"/>
            <a:ext cx="1759743" cy="830997"/>
          </a:xfrm>
          <a:prstGeom prst="rect">
            <a:avLst/>
          </a:prstGeom>
          <a:noFill/>
        </p:spPr>
        <p:txBody>
          <a:bodyPr wrap="square" rtlCol="0">
            <a:spAutoFit/>
          </a:bodyPr>
          <a:lstStyle/>
          <a:p>
            <a:pPr algn="ctr"/>
            <a:r>
              <a:rPr lang="en-US" sz="2400" dirty="0">
                <a:solidFill>
                  <a:schemeClr val="bg1"/>
                </a:solidFill>
              </a:rPr>
              <a:t>Panel Discussions</a:t>
            </a:r>
            <a:endParaRPr lang="en-AU" sz="2400" dirty="0">
              <a:solidFill>
                <a:schemeClr val="bg1"/>
              </a:solidFill>
            </a:endParaRPr>
          </a:p>
        </p:txBody>
      </p:sp>
      <p:sp>
        <p:nvSpPr>
          <p:cNvPr id="17" name="Oval 16">
            <a:extLst>
              <a:ext uri="{FF2B5EF4-FFF2-40B4-BE49-F238E27FC236}">
                <a16:creationId xmlns:a16="http://schemas.microsoft.com/office/drawing/2014/main" id="{0799AB15-F854-E9E2-38A0-E2F2ED752791}"/>
              </a:ext>
            </a:extLst>
          </p:cNvPr>
          <p:cNvSpPr/>
          <p:nvPr/>
        </p:nvSpPr>
        <p:spPr>
          <a:xfrm>
            <a:off x="14989969" y="7134223"/>
            <a:ext cx="1876425" cy="18192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TextBox 17">
            <a:extLst>
              <a:ext uri="{FF2B5EF4-FFF2-40B4-BE49-F238E27FC236}">
                <a16:creationId xmlns:a16="http://schemas.microsoft.com/office/drawing/2014/main" id="{983CF6CC-5088-213E-884C-19A754549A36}"/>
              </a:ext>
            </a:extLst>
          </p:cNvPr>
          <p:cNvSpPr txBox="1"/>
          <p:nvPr/>
        </p:nvSpPr>
        <p:spPr>
          <a:xfrm>
            <a:off x="15031640" y="7567851"/>
            <a:ext cx="1876424" cy="830997"/>
          </a:xfrm>
          <a:prstGeom prst="rect">
            <a:avLst/>
          </a:prstGeom>
          <a:noFill/>
        </p:spPr>
        <p:txBody>
          <a:bodyPr wrap="square" rtlCol="0">
            <a:spAutoFit/>
          </a:bodyPr>
          <a:lstStyle/>
          <a:p>
            <a:pPr algn="ctr"/>
            <a:r>
              <a:rPr lang="en-US" sz="2400" dirty="0">
                <a:solidFill>
                  <a:schemeClr val="bg1"/>
                </a:solidFill>
              </a:rPr>
              <a:t>Poker </a:t>
            </a:r>
          </a:p>
          <a:p>
            <a:pPr algn="ctr"/>
            <a:r>
              <a:rPr lang="en-US" sz="2400" dirty="0">
                <a:solidFill>
                  <a:schemeClr val="bg1"/>
                </a:solidFill>
              </a:rPr>
              <a:t>Tournaments</a:t>
            </a:r>
            <a:endParaRPr lang="en-AU" sz="2400" dirty="0">
              <a:solidFill>
                <a:schemeClr val="bg1"/>
              </a:solidFill>
            </a:endParaRPr>
          </a:p>
        </p:txBody>
      </p:sp>
      <p:sp>
        <p:nvSpPr>
          <p:cNvPr id="19" name="Rectangle 18">
            <a:extLst>
              <a:ext uri="{FF2B5EF4-FFF2-40B4-BE49-F238E27FC236}">
                <a16:creationId xmlns:a16="http://schemas.microsoft.com/office/drawing/2014/main" id="{016402DF-7113-81A4-7A04-3D6B2CFE8738}"/>
              </a:ext>
            </a:extLst>
          </p:cNvPr>
          <p:cNvSpPr/>
          <p:nvPr/>
        </p:nvSpPr>
        <p:spPr>
          <a:xfrm>
            <a:off x="762000" y="6156727"/>
            <a:ext cx="16030575" cy="614052"/>
          </a:xfrm>
          <a:prstGeom prst="rect">
            <a:avLst/>
          </a:prstGeom>
          <a:solidFill>
            <a:srgbClr val="1B34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highlight>
                <a:srgbClr val="1B345E"/>
              </a:highlight>
            </a:endParaRPr>
          </a:p>
        </p:txBody>
      </p:sp>
      <p:sp>
        <p:nvSpPr>
          <p:cNvPr id="20" name="TextBox 19">
            <a:extLst>
              <a:ext uri="{FF2B5EF4-FFF2-40B4-BE49-F238E27FC236}">
                <a16:creationId xmlns:a16="http://schemas.microsoft.com/office/drawing/2014/main" id="{94FF24DB-A999-EC84-A50B-46FABC2C0458}"/>
              </a:ext>
            </a:extLst>
          </p:cNvPr>
          <p:cNvSpPr txBox="1"/>
          <p:nvPr/>
        </p:nvSpPr>
        <p:spPr>
          <a:xfrm>
            <a:off x="762001" y="6294096"/>
            <a:ext cx="16030574" cy="461665"/>
          </a:xfrm>
          <a:prstGeom prst="rect">
            <a:avLst/>
          </a:prstGeom>
          <a:noFill/>
        </p:spPr>
        <p:txBody>
          <a:bodyPr wrap="square" rtlCol="0">
            <a:spAutoFit/>
          </a:bodyPr>
          <a:lstStyle/>
          <a:p>
            <a:pPr algn="ctr"/>
            <a:r>
              <a:rPr lang="en-US" sz="2400" dirty="0">
                <a:solidFill>
                  <a:schemeClr val="bg1"/>
                </a:solidFill>
              </a:rPr>
              <a:t>Events</a:t>
            </a:r>
            <a:endParaRPr lang="en-AU" sz="2400" dirty="0">
              <a:solidFill>
                <a:schemeClr val="bg1"/>
              </a:solidFill>
            </a:endParaRPr>
          </a:p>
        </p:txBody>
      </p:sp>
    </p:spTree>
    <p:extLst>
      <p:ext uri="{BB962C8B-B14F-4D97-AF65-F5344CB8AC3E}">
        <p14:creationId xmlns:p14="http://schemas.microsoft.com/office/powerpoint/2010/main" val="633510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D2C9A-7623-5794-2B2E-F09E9CE7C23C}"/>
              </a:ext>
            </a:extLst>
          </p:cNvPr>
          <p:cNvSpPr>
            <a:spLocks noGrp="1"/>
          </p:cNvSpPr>
          <p:nvPr>
            <p:ph type="title"/>
          </p:nvPr>
        </p:nvSpPr>
        <p:spPr>
          <a:xfrm>
            <a:off x="1257299" y="376238"/>
            <a:ext cx="15773400" cy="1988345"/>
          </a:xfrm>
        </p:spPr>
        <p:txBody>
          <a:bodyPr/>
          <a:lstStyle/>
          <a:p>
            <a:r>
              <a:rPr lang="en-US" b="1">
                <a:solidFill>
                  <a:schemeClr val="bg1"/>
                </a:solidFill>
                <a:latin typeface="Avenir"/>
              </a:rPr>
              <a:t>Interview Process</a:t>
            </a:r>
            <a:endParaRPr lang="en-AU" b="1">
              <a:solidFill>
                <a:schemeClr val="bg1"/>
              </a:solidFill>
              <a:latin typeface="Avenir"/>
            </a:endParaRPr>
          </a:p>
        </p:txBody>
      </p:sp>
      <p:pic>
        <p:nvPicPr>
          <p:cNvPr id="4" name="Content Placeholder 3" descr="A diagram of a diagram of a computer&#10;&#10;Description automatically generated">
            <a:extLst>
              <a:ext uri="{FF2B5EF4-FFF2-40B4-BE49-F238E27FC236}">
                <a16:creationId xmlns:a16="http://schemas.microsoft.com/office/drawing/2014/main" id="{495E34E2-455C-21AB-3AA3-FFB81CF6E26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9520" y="3234987"/>
            <a:ext cx="16908957" cy="3626762"/>
          </a:xfrm>
          <a:prstGeom prst="rect">
            <a:avLst/>
          </a:prstGeom>
        </p:spPr>
      </p:pic>
    </p:spTree>
    <p:extLst>
      <p:ext uri="{BB962C8B-B14F-4D97-AF65-F5344CB8AC3E}">
        <p14:creationId xmlns:p14="http://schemas.microsoft.com/office/powerpoint/2010/main" val="32328026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text on a black background&#10;&#10;Description automatically generated">
            <a:extLst>
              <a:ext uri="{FF2B5EF4-FFF2-40B4-BE49-F238E27FC236}">
                <a16:creationId xmlns:a16="http://schemas.microsoft.com/office/drawing/2014/main" id="{539B9E03-8EF1-99C6-DB03-AFD490DD9378}"/>
              </a:ext>
            </a:extLst>
          </p:cNvPr>
          <p:cNvPicPr>
            <a:picLocks noChangeAspect="1"/>
          </p:cNvPicPr>
          <p:nvPr/>
        </p:nvPicPr>
        <p:blipFill>
          <a:blip r:embed="rId2"/>
          <a:stretch>
            <a:fillRect/>
          </a:stretch>
        </p:blipFill>
        <p:spPr>
          <a:xfrm>
            <a:off x="4050423" y="4072197"/>
            <a:ext cx="10187153" cy="1589715"/>
          </a:xfrm>
          <a:prstGeom prst="rect">
            <a:avLst/>
          </a:prstGeom>
        </p:spPr>
      </p:pic>
      <p:sp>
        <p:nvSpPr>
          <p:cNvPr id="4" name="TextBox 3">
            <a:extLst>
              <a:ext uri="{FF2B5EF4-FFF2-40B4-BE49-F238E27FC236}">
                <a16:creationId xmlns:a16="http://schemas.microsoft.com/office/drawing/2014/main" id="{D87FB65A-3B38-1731-9451-0D7D2F10A553}"/>
              </a:ext>
            </a:extLst>
          </p:cNvPr>
          <p:cNvSpPr txBox="1"/>
          <p:nvPr/>
        </p:nvSpPr>
        <p:spPr>
          <a:xfrm>
            <a:off x="8352949" y="5661912"/>
            <a:ext cx="1476302" cy="584775"/>
          </a:xfrm>
          <a:prstGeom prst="rect">
            <a:avLst/>
          </a:prstGeom>
          <a:noFill/>
        </p:spPr>
        <p:txBody>
          <a:bodyPr wrap="none" rtlCol="0">
            <a:spAutoFit/>
          </a:bodyPr>
          <a:lstStyle/>
          <a:p>
            <a:r>
              <a:rPr lang="en-US" sz="3200" b="1" dirty="0" err="1">
                <a:solidFill>
                  <a:srgbClr val="1B345E"/>
                </a:solidFill>
              </a:rPr>
              <a:t>sig.com</a:t>
            </a:r>
            <a:endParaRPr lang="en-US" sz="3200" b="1" dirty="0">
              <a:solidFill>
                <a:srgbClr val="1B345E"/>
              </a:solidFill>
            </a:endParaRPr>
          </a:p>
        </p:txBody>
      </p:sp>
    </p:spTree>
    <p:extLst>
      <p:ext uri="{BB962C8B-B14F-4D97-AF65-F5344CB8AC3E}">
        <p14:creationId xmlns:p14="http://schemas.microsoft.com/office/powerpoint/2010/main" val="3266609818"/>
      </p:ext>
    </p:extLst>
  </p:cSld>
  <p:clrMapOvr>
    <a:masterClrMapping/>
  </p:clrMapOvr>
</p:sld>
</file>

<file path=ppt/theme/theme1.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b60ff84-d8d3-4238-9799-1445e6fc9ad9" xsi:nil="true"/>
    <lcf76f155ced4ddcb4097134ff3c332f xmlns="490ba021-4ac1-438e-8665-4f2bc884e62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0BD513164D59F4496C9CC5B24DFD619" ma:contentTypeVersion="13" ma:contentTypeDescription="Create a new document." ma:contentTypeScope="" ma:versionID="982862b9a92a4b668ae4c10155e772cd">
  <xsd:schema xmlns:xsd="http://www.w3.org/2001/XMLSchema" xmlns:xs="http://www.w3.org/2001/XMLSchema" xmlns:p="http://schemas.microsoft.com/office/2006/metadata/properties" xmlns:ns2="490ba021-4ac1-438e-8665-4f2bc884e626" xmlns:ns3="7b60ff84-d8d3-4238-9799-1445e6fc9ad9" targetNamespace="http://schemas.microsoft.com/office/2006/metadata/properties" ma:root="true" ma:fieldsID="b0a4671335ae588eda78cd4b96e8524a" ns2:_="" ns3:_="">
    <xsd:import namespace="490ba021-4ac1-438e-8665-4f2bc884e626"/>
    <xsd:import namespace="7b60ff84-d8d3-4238-9799-1445e6fc9ad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90ba021-4ac1-438e-8665-4f2bc884e62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d8bbce06-2c21-4a29-b0b0-20b60ae23f83"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b60ff84-d8d3-4238-9799-1445e6fc9ad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a47e9084-bcba-41bd-8d55-78416dcef26c}" ma:internalName="TaxCatchAll" ma:showField="CatchAllData" ma:web="7b60ff84-d8d3-4238-9799-1445e6fc9ad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3F432B-D96B-4A5B-AA8A-AAC6472D6DDD}">
  <ds:schemaRefs>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http://purl.org/dc/elements/1.1/"/>
    <ds:schemaRef ds:uri="http://purl.org/dc/dcmitype/"/>
    <ds:schemaRef ds:uri="http://schemas.microsoft.com/office/2006/metadata/properties"/>
    <ds:schemaRef ds:uri="7b60ff84-d8d3-4238-9799-1445e6fc9ad9"/>
    <ds:schemaRef ds:uri="490ba021-4ac1-438e-8665-4f2bc884e626"/>
  </ds:schemaRefs>
</ds:datastoreItem>
</file>

<file path=customXml/itemProps2.xml><?xml version="1.0" encoding="utf-8"?>
<ds:datastoreItem xmlns:ds="http://schemas.openxmlformats.org/officeDocument/2006/customXml" ds:itemID="{32571A17-3A42-4F3F-AE43-A7497D4084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90ba021-4ac1-438e-8665-4f2bc884e626"/>
    <ds:schemaRef ds:uri="7b60ff84-d8d3-4238-9799-1445e6fc9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2030068-40B6-494C-990E-393CDD03CD97}">
  <ds:schemaRefs>
    <ds:schemaRef ds:uri="http://schemas.microsoft.com/sharepoint/v3/contenttype/forms"/>
  </ds:schemaRefs>
</ds:datastoreItem>
</file>

<file path=docMetadata/LabelInfo.xml><?xml version="1.0" encoding="utf-8"?>
<clbl:labelList xmlns:clbl="http://schemas.microsoft.com/office/2020/mipLabelMetadata">
  <clbl:label id="{228b13cd-e6ed-4b7d-9189-046cda63e163}" enabled="0" method="" siteId="{228b13cd-e6ed-4b7d-9189-046cda63e163}" removed="1"/>
</clbl:labelList>
</file>

<file path=docProps/app.xml><?xml version="1.0" encoding="utf-8"?>
<Properties xmlns="http://schemas.openxmlformats.org/officeDocument/2006/extended-properties" xmlns:vt="http://schemas.openxmlformats.org/officeDocument/2006/docPropsVTypes">
  <Template>Office 2013 - 2022 Theme</Template>
  <TotalTime>2172</TotalTime>
  <Words>491</Words>
  <Application>Microsoft Macintosh PowerPoint</Application>
  <PresentationFormat>Custom</PresentationFormat>
  <Paragraphs>50</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Arial</vt:lpstr>
      <vt:lpstr>Avenir</vt:lpstr>
      <vt:lpstr>Calibri</vt:lpstr>
      <vt:lpstr>Calibri Light</vt:lpstr>
      <vt:lpstr>Office 2013 - 2022 Theme</vt:lpstr>
      <vt:lpstr>An Introduction to Susquehanna</vt:lpstr>
      <vt:lpstr>PowerPoint Presentation</vt:lpstr>
      <vt:lpstr>PowerPoint Presentation</vt:lpstr>
      <vt:lpstr>PowerPoint Presentation</vt:lpstr>
      <vt:lpstr>PowerPoint Presentation</vt:lpstr>
      <vt:lpstr>PowerPoint Presentation</vt:lpstr>
      <vt:lpstr>Interview Process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Hotte, Jackelyn</dc:creator>
  <cp:lastModifiedBy>Dauksis, Ryan</cp:lastModifiedBy>
  <cp:revision>18</cp:revision>
  <dcterms:created xsi:type="dcterms:W3CDTF">2023-05-16T17:30:13Z</dcterms:created>
  <dcterms:modified xsi:type="dcterms:W3CDTF">2025-12-22T14:04:42Z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0x01010050BD513164D59F4496C9CC5B24DFD619</vt:lpwstr>
  </property>
  <property fmtid="{D5CDD505-2E9C-101B-9397-08002B2CF9AE}" pid="3" name="MediaServiceImageTags">
    <vt:lpwstr/>
  </property>
</Properties>
</file>