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p:restoredTop sz="94658"/>
  </p:normalViewPr>
  <p:slideViewPr>
    <p:cSldViewPr snapToGrid="0">
      <p:cViewPr varScale="1">
        <p:scale>
          <a:sx n="73" d="100"/>
          <a:sy n="73" d="100"/>
        </p:scale>
        <p:origin x="21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11/25/25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11/25/25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11/25/25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11/25/25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11/25/25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3,000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 with blue squares&#10;&#10;AI-generated content may be incorrect.">
            <a:extLst>
              <a:ext uri="{FF2B5EF4-FFF2-40B4-BE49-F238E27FC236}">
                <a16:creationId xmlns:a16="http://schemas.microsoft.com/office/drawing/2014/main" id="{0BD45281-3207-301D-973A-88DAAE583C9B}"/>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F10B9B-D57E-73AD-F0DA-1FC44B578097}"/>
              </a:ext>
            </a:extLst>
          </p:cNvPr>
          <p:cNvSpPr/>
          <p:nvPr/>
        </p:nvSpPr>
        <p:spPr>
          <a:xfrm>
            <a:off x="7081285" y="8548577"/>
            <a:ext cx="8574304" cy="1738423"/>
          </a:xfrm>
          <a:prstGeom prst="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2880123"/>
          </a:xfrm>
        </p:spPr>
        <p:txBody>
          <a:bodyPr>
            <a:normAutofit fontScale="92500"/>
          </a:bodyPr>
          <a:lstStyle/>
          <a:p>
            <a:pPr marL="0" indent="0" algn="l">
              <a:buNone/>
            </a:pPr>
            <a:r>
              <a:rPr lang="en-US" sz="3600" b="1" i="0" dirty="0">
                <a:solidFill>
                  <a:srgbClr val="172B4D"/>
                </a:solidFill>
                <a:effectLst/>
              </a:rPr>
              <a:t>Candidate Eligibility for Students </a:t>
            </a:r>
            <a:r>
              <a:rPr lang="en-US" sz="2600" i="0" dirty="0">
                <a:solidFill>
                  <a:srgbClr val="172B4D"/>
                </a:solidFill>
                <a:effectLst/>
              </a:rPr>
              <a:t>(Susquehanna offers opportunities for candidates from undergrad to PhD)</a:t>
            </a:r>
          </a:p>
          <a:p>
            <a:r>
              <a:rPr lang="en-US" sz="3000" b="1" i="0" dirty="0">
                <a:solidFill>
                  <a:srgbClr val="172B4D"/>
                </a:solidFill>
                <a:effectLst/>
              </a:rPr>
              <a:t>INTERNSHIPS: </a:t>
            </a:r>
            <a:r>
              <a:rPr lang="en-US" sz="3000" b="0" i="0" dirty="0">
                <a:solidFill>
                  <a:srgbClr val="172B4D"/>
                </a:solidFill>
                <a:effectLst/>
              </a:rPr>
              <a:t>Take place over the summer. Students must be graduating in the year following their internship and ready to start full-time by the following summer.</a:t>
            </a:r>
          </a:p>
          <a:p>
            <a:r>
              <a:rPr lang="en-US" sz="3000" b="1" i="0" dirty="0">
                <a:solidFill>
                  <a:srgbClr val="172B4D"/>
                </a:solidFill>
                <a:effectLst/>
              </a:rPr>
              <a:t>FULL-TIME/NEW GRAD: </a:t>
            </a:r>
            <a:r>
              <a:rPr lang="en-US" sz="3000" b="0" i="0" dirty="0">
                <a:solidFill>
                  <a:srgbClr val="172B4D"/>
                </a:solidFill>
                <a:effectLst/>
              </a:rPr>
              <a:t>For students approaching graduation</a:t>
            </a:r>
          </a:p>
          <a:p>
            <a:r>
              <a:rPr lang="en-US" sz="3000" b="1" i="0" dirty="0">
                <a:solidFill>
                  <a:srgbClr val="172B4D"/>
                </a:solidFill>
                <a:effectLst/>
              </a:rPr>
              <a:t>DISCOVERY PROGRAMS: </a:t>
            </a:r>
            <a:r>
              <a:rPr lang="en-US" sz="3000" b="0" i="0" dirty="0">
                <a:solidFill>
                  <a:srgbClr val="172B4D"/>
                </a:solidFill>
                <a:effectLst/>
              </a:rPr>
              <a:t>For students not yet eligible for internships</a:t>
            </a:r>
          </a:p>
        </p:txBody>
      </p:sp>
      <p:sp>
        <p:nvSpPr>
          <p:cNvPr id="2" name="Content Placeholder 2">
            <a:extLst>
              <a:ext uri="{FF2B5EF4-FFF2-40B4-BE49-F238E27FC236}">
                <a16:creationId xmlns:a16="http://schemas.microsoft.com/office/drawing/2014/main" id="{01F892CE-0743-CBB6-1E74-C1130624EBDA}"/>
              </a:ext>
            </a:extLst>
          </p:cNvPr>
          <p:cNvSpPr txBox="1">
            <a:spLocks/>
          </p:cNvSpPr>
          <p:nvPr/>
        </p:nvSpPr>
        <p:spPr>
          <a:xfrm>
            <a:off x="7672243" y="8702799"/>
            <a:ext cx="7983345" cy="1429977"/>
          </a:xfrm>
          <a:prstGeom prst="rect">
            <a:avLst/>
          </a:prstGeom>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l">
              <a:buNone/>
            </a:pPr>
            <a:r>
              <a:rPr lang="en-US" sz="2800" b="0" i="0" dirty="0">
                <a:solidFill>
                  <a:schemeClr val="bg1"/>
                </a:solidFill>
                <a:effectLst/>
              </a:rPr>
              <a:t>We sponsor and attend high school events and competitions. We also host a virtual high school Discovery Event eac</a:t>
            </a:r>
            <a:r>
              <a:rPr lang="en-US" sz="2800" dirty="0">
                <a:solidFill>
                  <a:schemeClr val="bg1"/>
                </a:solidFill>
              </a:rPr>
              <a:t>h year</a:t>
            </a:r>
            <a:r>
              <a:rPr lang="en-US" sz="2800" b="0" i="0" dirty="0">
                <a:solidFill>
                  <a:schemeClr val="bg1"/>
                </a:solidFill>
                <a:effectLst/>
              </a:rPr>
              <a:t>. </a:t>
            </a:r>
            <a:endParaRPr lang="en-US" sz="2800" dirty="0">
              <a:solidFill>
                <a:schemeClr val="bg1"/>
              </a:solidFill>
            </a:endParaRP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5355459"/>
            <a:ext cx="16414012"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300" b="1" dirty="0">
                <a:solidFill>
                  <a:srgbClr val="172B4D"/>
                </a:solidFill>
              </a:rPr>
              <a:t>Campus Career Opportunities</a:t>
            </a:r>
          </a:p>
          <a:p>
            <a:r>
              <a:rPr lang="en-US" sz="2800" b="1" dirty="0">
                <a:solidFill>
                  <a:srgbClr val="172B4D"/>
                </a:solidFill>
              </a:rPr>
              <a:t>CAMPUS OPPORTUNITIES: </a:t>
            </a:r>
            <a:r>
              <a:rPr lang="en-US" sz="2800" dirty="0">
                <a:solidFill>
                  <a:srgbClr val="172B4D"/>
                </a:solidFill>
              </a:rPr>
              <a:t>Trading, Quant, Machine Learning, Technology, Equity + Macro Research, Growth Equity/Private Equity, ETF Sales, Derivatives Sales, Sell Side Research, Operations, Accounting, and Tax</a:t>
            </a:r>
          </a:p>
          <a:p>
            <a:r>
              <a:rPr lang="en-US" sz="2800" b="1" dirty="0">
                <a:solidFill>
                  <a:srgbClr val="172B4D"/>
                </a:solidFill>
              </a:rPr>
              <a:t>MAIN OFFICES FOR CAMPUS ROLES: </a:t>
            </a:r>
            <a:r>
              <a:rPr lang="en-US" sz="2800" dirty="0">
                <a:solidFill>
                  <a:srgbClr val="172B4D"/>
                </a:solidFill>
              </a:rPr>
              <a:t>Bala, New York, Chicago, Dublin, and Sydney</a:t>
            </a:r>
          </a:p>
          <a:p>
            <a:r>
              <a:rPr lang="en-US" sz="2800" b="1" dirty="0">
                <a:solidFill>
                  <a:srgbClr val="172B4D"/>
                </a:solidFill>
              </a:rPr>
              <a:t>SIG.COM/CAREERS:</a:t>
            </a:r>
            <a:r>
              <a:rPr lang="en-US" sz="28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the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an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2016</TotalTime>
  <Words>499</Words>
  <Application>Microsoft Macintosh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13</cp:revision>
  <dcterms:created xsi:type="dcterms:W3CDTF">2023-05-16T17:30:13Z</dcterms:created>
  <dcterms:modified xsi:type="dcterms:W3CDTF">2025-11-25T17:52:37Z</dcterms:modified>
</cp:coreProperties>
</file>