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sldIdLst>
    <p:sldId id="256" r:id="rId2"/>
    <p:sldId id="257" r:id="rId3"/>
    <p:sldId id="263" r:id="rId4"/>
    <p:sldId id="267" r:id="rId5"/>
    <p:sldId id="262" r:id="rId6"/>
    <p:sldId id="264" r:id="rId7"/>
    <p:sldId id="266" r:id="rId8"/>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EAD"/>
    <a:srgbClr val="1B3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p:restoredTop sz="94658"/>
  </p:normalViewPr>
  <p:slideViewPr>
    <p:cSldViewPr snapToGrid="0">
      <p:cViewPr varScale="1">
        <p:scale>
          <a:sx n="80" d="100"/>
          <a:sy n="80" d="100"/>
        </p:scale>
        <p:origin x="10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463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2054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9952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electric blue, screenshot, blue, font&#10;&#10;Description automatically generated">
            <a:extLst>
              <a:ext uri="{FF2B5EF4-FFF2-40B4-BE49-F238E27FC236}">
                <a16:creationId xmlns:a16="http://schemas.microsoft.com/office/drawing/2014/main" id="{D935A1FC-EE31-8F8B-91AB-DD00F287CCFE}"/>
              </a:ext>
            </a:extLst>
          </p:cNvPr>
          <p:cNvPicPr>
            <a:picLocks noChangeAspect="1"/>
          </p:cNvPicPr>
          <p:nvPr userDrawn="1"/>
        </p:nvPicPr>
        <p:blipFill rotWithShape="1">
          <a:blip r:embed="rId2"/>
          <a:srcRect t="-2" b="22710"/>
          <a:stretch/>
        </p:blipFill>
        <p:spPr>
          <a:xfrm>
            <a:off x="9525" y="0"/>
            <a:ext cx="18278475" cy="7955280"/>
          </a:xfrm>
          <a:prstGeom prst="rect">
            <a:avLst/>
          </a:prstGeom>
        </p:spPr>
      </p:pic>
      <p:sp>
        <p:nvSpPr>
          <p:cNvPr id="9" name="Title 1">
            <a:extLst>
              <a:ext uri="{FF2B5EF4-FFF2-40B4-BE49-F238E27FC236}">
                <a16:creationId xmlns:a16="http://schemas.microsoft.com/office/drawing/2014/main" id="{6DBBCC20-D190-BC3B-D778-6314596CD480}"/>
              </a:ext>
            </a:extLst>
          </p:cNvPr>
          <p:cNvSpPr>
            <a:spLocks noGrp="1"/>
          </p:cNvSpPr>
          <p:nvPr>
            <p:ph type="title" hasCustomPrompt="1"/>
          </p:nvPr>
        </p:nvSpPr>
        <p:spPr>
          <a:xfrm>
            <a:off x="974035" y="4386262"/>
            <a:ext cx="15773400" cy="151447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2" name="Picture 1">
            <a:extLst>
              <a:ext uri="{FF2B5EF4-FFF2-40B4-BE49-F238E27FC236}">
                <a16:creationId xmlns:a16="http://schemas.microsoft.com/office/drawing/2014/main" id="{333EFFBF-D8FC-CA6D-DF10-0CB63975EC31}"/>
              </a:ext>
            </a:extLst>
          </p:cNvPr>
          <p:cNvPicPr>
            <a:picLocks noChangeAspect="1"/>
          </p:cNvPicPr>
          <p:nvPr userDrawn="1"/>
        </p:nvPicPr>
        <p:blipFill>
          <a:blip r:embed="rId3"/>
          <a:stretch>
            <a:fillRect/>
          </a:stretch>
        </p:blipFill>
        <p:spPr>
          <a:xfrm>
            <a:off x="1056154" y="8940233"/>
            <a:ext cx="5602485" cy="649344"/>
          </a:xfrm>
          <a:prstGeom prst="rect">
            <a:avLst/>
          </a:prstGeom>
        </p:spPr>
      </p:pic>
    </p:spTree>
    <p:extLst>
      <p:ext uri="{BB962C8B-B14F-4D97-AF65-F5344CB8AC3E}">
        <p14:creationId xmlns:p14="http://schemas.microsoft.com/office/powerpoint/2010/main" val="14917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electric blue, blue, screenshot, rectangle&#10;&#10;Description automatically generated">
            <a:extLst>
              <a:ext uri="{FF2B5EF4-FFF2-40B4-BE49-F238E27FC236}">
                <a16:creationId xmlns:a16="http://schemas.microsoft.com/office/drawing/2014/main" id="{80DC7215-6D2F-9ACC-5703-DA020E59264B}"/>
              </a:ext>
            </a:extLst>
          </p:cNvPr>
          <p:cNvPicPr>
            <a:picLocks noChangeAspect="1"/>
          </p:cNvPicPr>
          <p:nvPr userDrawn="1"/>
        </p:nvPicPr>
        <p:blipFill>
          <a:blip r:embed="rId2"/>
          <a:stretch>
            <a:fillRect/>
          </a:stretch>
        </p:blipFill>
        <p:spPr>
          <a:xfrm>
            <a:off x="-54270" y="-489094"/>
            <a:ext cx="17905266" cy="10082213"/>
          </a:xfrm>
          <a:prstGeom prst="rect">
            <a:avLst/>
          </a:prstGeom>
        </p:spPr>
      </p:pic>
      <p:pic>
        <p:nvPicPr>
          <p:cNvPr id="8" name="Picture 7">
            <a:extLst>
              <a:ext uri="{FF2B5EF4-FFF2-40B4-BE49-F238E27FC236}">
                <a16:creationId xmlns:a16="http://schemas.microsoft.com/office/drawing/2014/main" id="{60FFAB8F-066E-0323-87EF-6EC3D8322076}"/>
              </a:ext>
            </a:extLst>
          </p:cNvPr>
          <p:cNvPicPr>
            <a:picLocks noChangeAspect="1"/>
          </p:cNvPicPr>
          <p:nvPr userDrawn="1"/>
        </p:nvPicPr>
        <p:blipFill>
          <a:blip r:embed="rId3"/>
          <a:stretch>
            <a:fillRect/>
          </a:stretch>
        </p:blipFill>
        <p:spPr>
          <a:xfrm>
            <a:off x="373209" y="9441446"/>
            <a:ext cx="4725414" cy="547689"/>
          </a:xfrm>
          <a:prstGeom prst="rect">
            <a:avLst/>
          </a:prstGeom>
        </p:spPr>
      </p:pic>
    </p:spTree>
    <p:extLst>
      <p:ext uri="{BB962C8B-B14F-4D97-AF65-F5344CB8AC3E}">
        <p14:creationId xmlns:p14="http://schemas.microsoft.com/office/powerpoint/2010/main" val="11769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E7944-4A0E-2A49-B266-DFD48C885137}"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817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E7944-4A0E-2A49-B266-DFD48C885137}" type="datetimeFigureOut">
              <a:rPr lang="en-US" smtClean="0"/>
              <a:t>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56584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E7944-4A0E-2A49-B266-DFD48C885137}" type="datetimeFigureOut">
              <a:rPr lang="en-US" smtClean="0"/>
              <a:t>2/4/26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5475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E7944-4A0E-2A49-B266-DFD48C885137}" type="datetimeFigureOut">
              <a:rPr lang="en-US" smtClean="0"/>
              <a:t>2/4/26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179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2/4/26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61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7012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225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C6E7944-4A0E-2A49-B266-DFD48C885137}" type="datetimeFigureOut">
              <a:rPr lang="en-US" smtClean="0"/>
              <a:t>2/4/26</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54D6E3-45E7-4741-BD42-C2A7A9F50B1D}" type="slidenum">
              <a:rPr lang="en-US" smtClean="0"/>
              <a:t>‹#›</a:t>
            </a:fld>
            <a:endParaRPr lang="en-US"/>
          </a:p>
        </p:txBody>
      </p:sp>
    </p:spTree>
    <p:extLst>
      <p:ext uri="{BB962C8B-B14F-4D97-AF65-F5344CB8AC3E}">
        <p14:creationId xmlns:p14="http://schemas.microsoft.com/office/powerpoint/2010/main" val="9159613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CA7EDF-1356-0131-9FCA-E980F5FB1301}"/>
              </a:ext>
            </a:extLst>
          </p:cNvPr>
          <p:cNvSpPr>
            <a:spLocks noGrp="1"/>
          </p:cNvSpPr>
          <p:nvPr>
            <p:ph type="title"/>
          </p:nvPr>
        </p:nvSpPr>
        <p:spPr>
          <a:xfrm>
            <a:off x="1064796" y="3754217"/>
            <a:ext cx="7020425" cy="2389909"/>
          </a:xfrm>
        </p:spPr>
        <p:txBody>
          <a:bodyPr>
            <a:noAutofit/>
          </a:bodyPr>
          <a:lstStyle/>
          <a:p>
            <a:r>
              <a:rPr lang="en-US" sz="7200" i="0" dirty="0">
                <a:effectLst/>
                <a:latin typeface="Calibri" panose="020F0502020204030204" pitchFamily="34" charset="0"/>
                <a:cs typeface="Calibri" panose="020F0502020204030204" pitchFamily="34" charset="0"/>
              </a:rPr>
              <a:t>An Introduction to Susquehanna</a:t>
            </a:r>
            <a:endParaRPr 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22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5F6BF-B5F0-C35D-D135-00BE7B4FFB64}"/>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In the early 1980s, a group of friends from college began trading independently on the floor of the Philadelphia Stock Exchange. They used their quantitative skills and poker experience to build successful trading strategies in the financial markets. Realizing that they could be more successful working collaboratively, the founders joined together in 1987 to start what is now Susquehanna International Group.</a:t>
            </a:r>
          </a:p>
          <a:p>
            <a:pPr marL="0" indent="0" algn="l">
              <a:buNone/>
            </a:pPr>
            <a:r>
              <a:rPr lang="en-US" sz="3200" b="0" i="0" dirty="0">
                <a:solidFill>
                  <a:srgbClr val="172B4D"/>
                </a:solidFill>
                <a:effectLst/>
              </a:rPr>
              <a:t>Today, Susquehanna has over 3,500+ employees in our offices around the globe. While we have grown in size and expanded our reach, our collaborative culture and love for gaming remains.</a:t>
            </a:r>
          </a:p>
          <a:p>
            <a:pPr marL="0" indent="0">
              <a:buNone/>
            </a:pPr>
            <a:endParaRPr lang="en-US" sz="3200" dirty="0"/>
          </a:p>
        </p:txBody>
      </p:sp>
      <p:sp>
        <p:nvSpPr>
          <p:cNvPr id="4" name="Title 1">
            <a:extLst>
              <a:ext uri="{FF2B5EF4-FFF2-40B4-BE49-F238E27FC236}">
                <a16:creationId xmlns:a16="http://schemas.microsoft.com/office/drawing/2014/main" id="{50FE49A5-A951-8353-8E9D-352A8EACE10F}"/>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Who We Are</a:t>
            </a:r>
          </a:p>
        </p:txBody>
      </p:sp>
    </p:spTree>
    <p:extLst>
      <p:ext uri="{BB962C8B-B14F-4D97-AF65-F5344CB8AC3E}">
        <p14:creationId xmlns:p14="http://schemas.microsoft.com/office/powerpoint/2010/main" val="18467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world with blue text&#10;&#10;AI-generated content may be incorrect.">
            <a:extLst>
              <a:ext uri="{FF2B5EF4-FFF2-40B4-BE49-F238E27FC236}">
                <a16:creationId xmlns:a16="http://schemas.microsoft.com/office/drawing/2014/main" id="{2E5B06FF-7AB6-689E-D320-EC87D7BB7761}"/>
              </a:ext>
            </a:extLst>
          </p:cNvPr>
          <p:cNvPicPr>
            <a:picLocks noChangeAspect="1"/>
          </p:cNvPicPr>
          <p:nvPr/>
        </p:nvPicPr>
        <p:blipFill>
          <a:blip r:embed="rId2"/>
          <a:stretch>
            <a:fillRect/>
          </a:stretch>
        </p:blipFill>
        <p:spPr>
          <a:xfrm>
            <a:off x="0" y="22058"/>
            <a:ext cx="18288000" cy="10287001"/>
          </a:xfrm>
          <a:prstGeom prst="rect">
            <a:avLst/>
          </a:prstGeom>
        </p:spPr>
      </p:pic>
    </p:spTree>
    <p:extLst>
      <p:ext uri="{BB962C8B-B14F-4D97-AF65-F5344CB8AC3E}">
        <p14:creationId xmlns:p14="http://schemas.microsoft.com/office/powerpoint/2010/main" val="84337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3A0D-EDD6-CB50-2354-6FFB11E7F4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F20BD-E784-804D-011E-0EAF7C9D1FE1}"/>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Susquehanna’s deep integration of trading, technology, and quant research makes us experts in trading essentially all listed financial products and asset classes, with a focus on derivatives. We handle millions of trading transactions around the world every day as both a market maker and market taker. Our efforts provide liquidity and ensure competitive prices for buyers and sellers. While our presence in the market is broad, our trading desks are highly specialized to allow for a deep understanding of the unique drivers of each asset class.</a:t>
            </a:r>
            <a:endParaRPr lang="en-US" sz="3200" dirty="0"/>
          </a:p>
        </p:txBody>
      </p:sp>
      <p:sp>
        <p:nvSpPr>
          <p:cNvPr id="4" name="Title 1">
            <a:extLst>
              <a:ext uri="{FF2B5EF4-FFF2-40B4-BE49-F238E27FC236}">
                <a16:creationId xmlns:a16="http://schemas.microsoft.com/office/drawing/2014/main" id="{EFBE18F8-794C-0917-12D6-D05C158AE93D}"/>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What We Do</a:t>
            </a:r>
          </a:p>
        </p:txBody>
      </p:sp>
    </p:spTree>
    <p:extLst>
      <p:ext uri="{BB962C8B-B14F-4D97-AF65-F5344CB8AC3E}">
        <p14:creationId xmlns:p14="http://schemas.microsoft.com/office/powerpoint/2010/main" val="31694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BCC8-E583-8FD8-5F00-36AF5D3F9A1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7F10B9B-D57E-73AD-F0DA-1FC44B578097}"/>
              </a:ext>
            </a:extLst>
          </p:cNvPr>
          <p:cNvSpPr/>
          <p:nvPr/>
        </p:nvSpPr>
        <p:spPr>
          <a:xfrm>
            <a:off x="7081285" y="8548577"/>
            <a:ext cx="8574304" cy="1738423"/>
          </a:xfrm>
          <a:prstGeom prst="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FE649C-E4B3-FF4A-53A4-C226738136BE}"/>
              </a:ext>
            </a:extLst>
          </p:cNvPr>
          <p:cNvSpPr>
            <a:spLocks noGrp="1"/>
          </p:cNvSpPr>
          <p:nvPr>
            <p:ph idx="1"/>
          </p:nvPr>
        </p:nvSpPr>
        <p:spPr>
          <a:xfrm>
            <a:off x="1257300" y="2321112"/>
            <a:ext cx="15159370" cy="2880123"/>
          </a:xfrm>
        </p:spPr>
        <p:txBody>
          <a:bodyPr>
            <a:normAutofit fontScale="92500"/>
          </a:bodyPr>
          <a:lstStyle/>
          <a:p>
            <a:pPr marL="0" indent="0" algn="l">
              <a:buNone/>
            </a:pPr>
            <a:r>
              <a:rPr lang="en-US" sz="3600" b="1" i="0" dirty="0">
                <a:solidFill>
                  <a:srgbClr val="172B4D"/>
                </a:solidFill>
                <a:effectLst/>
              </a:rPr>
              <a:t>Candidate Eligibility for Students </a:t>
            </a:r>
            <a:r>
              <a:rPr lang="en-US" sz="2600" i="0" dirty="0">
                <a:solidFill>
                  <a:srgbClr val="172B4D"/>
                </a:solidFill>
                <a:effectLst/>
              </a:rPr>
              <a:t>(Susquehanna offers opportunities for candidates from undergrad to PhD)</a:t>
            </a:r>
          </a:p>
          <a:p>
            <a:r>
              <a:rPr lang="en-US" sz="3000" b="1" i="0" dirty="0">
                <a:solidFill>
                  <a:srgbClr val="172B4D"/>
                </a:solidFill>
                <a:effectLst/>
              </a:rPr>
              <a:t>INTERNSHIPS: </a:t>
            </a:r>
            <a:r>
              <a:rPr lang="en-US" sz="3000" b="0" i="0" dirty="0">
                <a:solidFill>
                  <a:srgbClr val="172B4D"/>
                </a:solidFill>
                <a:effectLst/>
              </a:rPr>
              <a:t>Take place over the summer. Students must be graduating in the year following their internship and ready to start full-time by the following summer.</a:t>
            </a:r>
          </a:p>
          <a:p>
            <a:r>
              <a:rPr lang="en-US" sz="3000" b="1" i="0" dirty="0">
                <a:solidFill>
                  <a:srgbClr val="172B4D"/>
                </a:solidFill>
                <a:effectLst/>
              </a:rPr>
              <a:t>FULL-TIME/NEW GRAD: </a:t>
            </a:r>
            <a:r>
              <a:rPr lang="en-US" sz="3000" b="0" i="0" dirty="0">
                <a:solidFill>
                  <a:srgbClr val="172B4D"/>
                </a:solidFill>
                <a:effectLst/>
              </a:rPr>
              <a:t>For students approaching graduation</a:t>
            </a:r>
          </a:p>
          <a:p>
            <a:r>
              <a:rPr lang="en-US" sz="3000" b="1" i="0" dirty="0">
                <a:solidFill>
                  <a:srgbClr val="172B4D"/>
                </a:solidFill>
                <a:effectLst/>
              </a:rPr>
              <a:t>DISCOVERY PROGRAMS: </a:t>
            </a:r>
            <a:r>
              <a:rPr lang="en-US" sz="3000" b="0" i="0" dirty="0">
                <a:solidFill>
                  <a:srgbClr val="172B4D"/>
                </a:solidFill>
                <a:effectLst/>
              </a:rPr>
              <a:t>For students not yet eligible for internships</a:t>
            </a:r>
          </a:p>
        </p:txBody>
      </p:sp>
      <p:sp>
        <p:nvSpPr>
          <p:cNvPr id="2" name="Content Placeholder 2">
            <a:extLst>
              <a:ext uri="{FF2B5EF4-FFF2-40B4-BE49-F238E27FC236}">
                <a16:creationId xmlns:a16="http://schemas.microsoft.com/office/drawing/2014/main" id="{01F892CE-0743-CBB6-1E74-C1130624EBDA}"/>
              </a:ext>
            </a:extLst>
          </p:cNvPr>
          <p:cNvSpPr txBox="1">
            <a:spLocks/>
          </p:cNvSpPr>
          <p:nvPr/>
        </p:nvSpPr>
        <p:spPr>
          <a:xfrm>
            <a:off x="7672243" y="8702799"/>
            <a:ext cx="7983345" cy="1429977"/>
          </a:xfrm>
          <a:prstGeom prst="rect">
            <a:avLst/>
          </a:prstGeom>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l">
              <a:buNone/>
            </a:pPr>
            <a:r>
              <a:rPr lang="en-US" sz="2800" b="0" i="0" dirty="0">
                <a:solidFill>
                  <a:schemeClr val="bg1"/>
                </a:solidFill>
                <a:effectLst/>
              </a:rPr>
              <a:t>We sponsor and attend high school events and competitions. We also host a virtual high school Discovery Event eac</a:t>
            </a:r>
            <a:r>
              <a:rPr lang="en-US" sz="2800" dirty="0">
                <a:solidFill>
                  <a:schemeClr val="bg1"/>
                </a:solidFill>
              </a:rPr>
              <a:t>h year</a:t>
            </a:r>
            <a:r>
              <a:rPr lang="en-US" sz="2800" b="0" i="0" dirty="0">
                <a:solidFill>
                  <a:schemeClr val="bg1"/>
                </a:solidFill>
                <a:effectLst/>
              </a:rPr>
              <a:t>. </a:t>
            </a:r>
            <a:endParaRPr lang="en-US" sz="2800" dirty="0">
              <a:solidFill>
                <a:schemeClr val="bg1"/>
              </a:solidFill>
            </a:endParaRPr>
          </a:p>
        </p:txBody>
      </p:sp>
      <p:sp>
        <p:nvSpPr>
          <p:cNvPr id="5" name="Content Placeholder 2">
            <a:extLst>
              <a:ext uri="{FF2B5EF4-FFF2-40B4-BE49-F238E27FC236}">
                <a16:creationId xmlns:a16="http://schemas.microsoft.com/office/drawing/2014/main" id="{AD98C3B4-2E0A-715A-9657-0C871DD863EF}"/>
              </a:ext>
            </a:extLst>
          </p:cNvPr>
          <p:cNvSpPr txBox="1">
            <a:spLocks/>
          </p:cNvSpPr>
          <p:nvPr/>
        </p:nvSpPr>
        <p:spPr>
          <a:xfrm>
            <a:off x="1257300" y="5355459"/>
            <a:ext cx="16414012" cy="2973902"/>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300" b="1" dirty="0">
                <a:solidFill>
                  <a:srgbClr val="172B4D"/>
                </a:solidFill>
              </a:rPr>
              <a:t>Campus Career Opportunities</a:t>
            </a:r>
          </a:p>
          <a:p>
            <a:r>
              <a:rPr lang="en-US" sz="2800" b="1" dirty="0">
                <a:solidFill>
                  <a:srgbClr val="172B4D"/>
                </a:solidFill>
              </a:rPr>
              <a:t>CAMPUS OPPORTUNITIES: </a:t>
            </a:r>
            <a:r>
              <a:rPr lang="en-US" sz="2800" dirty="0">
                <a:solidFill>
                  <a:srgbClr val="172B4D"/>
                </a:solidFill>
              </a:rPr>
              <a:t>Trading, Quant, Machine Learning, Technology, Equity + Macro Research, Growth Equity/Private Equity, ETF Sales, Derivatives Sales, Sell Side Research, Operations, Accounting, and Tax</a:t>
            </a:r>
          </a:p>
          <a:p>
            <a:r>
              <a:rPr lang="en-US" sz="2800" b="1" dirty="0">
                <a:solidFill>
                  <a:srgbClr val="172B4D"/>
                </a:solidFill>
              </a:rPr>
              <a:t>MAIN OFFICES FOR CAMPUS ROLES: </a:t>
            </a:r>
            <a:r>
              <a:rPr lang="en-US" sz="2800" dirty="0">
                <a:solidFill>
                  <a:srgbClr val="172B4D"/>
                </a:solidFill>
              </a:rPr>
              <a:t>Bala, New York, Chicago, Dublin, and Sydney</a:t>
            </a:r>
          </a:p>
          <a:p>
            <a:r>
              <a:rPr lang="en-US" sz="2800" b="1" dirty="0">
                <a:solidFill>
                  <a:srgbClr val="172B4D"/>
                </a:solidFill>
              </a:rPr>
              <a:t>SIG.COM/CAREERS:</a:t>
            </a:r>
            <a:r>
              <a:rPr lang="en-US" sz="2800" dirty="0">
                <a:solidFill>
                  <a:srgbClr val="172B4D"/>
                </a:solidFill>
              </a:rPr>
              <a:t> Check out up-to-date career opportunities</a:t>
            </a:r>
          </a:p>
        </p:txBody>
      </p:sp>
      <p:sp>
        <p:nvSpPr>
          <p:cNvPr id="7" name="Title 1">
            <a:extLst>
              <a:ext uri="{FF2B5EF4-FFF2-40B4-BE49-F238E27FC236}">
                <a16:creationId xmlns:a16="http://schemas.microsoft.com/office/drawing/2014/main" id="{9B8FBEE8-CD8E-7BE1-1651-F7F3EC7AD307}"/>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Opportunities</a:t>
            </a:r>
          </a:p>
        </p:txBody>
      </p:sp>
    </p:spTree>
    <p:extLst>
      <p:ext uri="{BB962C8B-B14F-4D97-AF65-F5344CB8AC3E}">
        <p14:creationId xmlns:p14="http://schemas.microsoft.com/office/powerpoint/2010/main" val="63351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6AD5-F83C-C016-60D7-AD9E5A13AECA}"/>
            </a:ext>
          </a:extLst>
        </p:cNvPr>
        <p:cNvGrpSpPr/>
        <p:nvPr/>
      </p:nvGrpSpPr>
      <p:grpSpPr>
        <a:xfrm>
          <a:off x="0" y="0"/>
          <a:ext cx="0" cy="0"/>
          <a:chOff x="0" y="0"/>
          <a:chExt cx="0" cy="0"/>
        </a:xfrm>
      </p:grpSpPr>
      <p:sp>
        <p:nvSpPr>
          <p:cNvPr id="16" name="Rounded Rectangle 15">
            <a:extLst>
              <a:ext uri="{FF2B5EF4-FFF2-40B4-BE49-F238E27FC236}">
                <a16:creationId xmlns:a16="http://schemas.microsoft.com/office/drawing/2014/main" id="{86C30517-B1F2-2B11-0A10-FB2DE32738A2}"/>
              </a:ext>
            </a:extLst>
          </p:cNvPr>
          <p:cNvSpPr/>
          <p:nvPr/>
        </p:nvSpPr>
        <p:spPr>
          <a:xfrm>
            <a:off x="1148080" y="7395411"/>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DD7B417-0E94-CD1A-AC75-B490DD592F51}"/>
              </a:ext>
            </a:extLst>
          </p:cNvPr>
          <p:cNvSpPr/>
          <p:nvPr/>
        </p:nvSpPr>
        <p:spPr>
          <a:xfrm>
            <a:off x="1148079" y="5885617"/>
            <a:ext cx="17893899" cy="130624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1548A4B-0659-3179-97B3-D8CB7588BA74}"/>
              </a:ext>
            </a:extLst>
          </p:cNvPr>
          <p:cNvSpPr/>
          <p:nvPr/>
        </p:nvSpPr>
        <p:spPr>
          <a:xfrm>
            <a:off x="1148080" y="4700337"/>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3279C-C271-091F-575F-7CBE39A267FE}"/>
              </a:ext>
            </a:extLst>
          </p:cNvPr>
          <p:cNvSpPr>
            <a:spLocks noGrp="1"/>
          </p:cNvSpPr>
          <p:nvPr>
            <p:ph idx="1"/>
          </p:nvPr>
        </p:nvSpPr>
        <p:spPr>
          <a:xfrm>
            <a:off x="1257300" y="2629067"/>
            <a:ext cx="16360140" cy="2183566"/>
          </a:xfrm>
        </p:spPr>
        <p:txBody>
          <a:bodyPr>
            <a:normAutofit/>
          </a:bodyPr>
          <a:lstStyle/>
          <a:p>
            <a:pPr marL="0" indent="0">
              <a:buNone/>
            </a:pPr>
            <a:r>
              <a:rPr lang="en-US" sz="3200" dirty="0">
                <a:solidFill>
                  <a:srgbClr val="172B4D"/>
                </a:solidFill>
              </a:rPr>
              <a:t>Our interview process is designed for candidates to get to know us, and for us to get to know them. Throughout the process, Susquehanna employees will assess candidates to find the role that’s best aligned to their skillset. At the same time, candidates will have the opportunity at each stage to learn about our environment and whether it’s the place for them.</a:t>
            </a:r>
            <a:endParaRPr lang="en-US" sz="3000" i="0" dirty="0">
              <a:solidFill>
                <a:srgbClr val="172B4D"/>
              </a:solidFill>
              <a:effectLst/>
            </a:endParaRPr>
          </a:p>
          <a:p>
            <a:endParaRPr lang="en-US" sz="3000" dirty="0">
              <a:solidFill>
                <a:srgbClr val="172B4D"/>
              </a:solidFill>
            </a:endParaRPr>
          </a:p>
        </p:txBody>
      </p:sp>
      <p:sp>
        <p:nvSpPr>
          <p:cNvPr id="4" name="Title 1">
            <a:extLst>
              <a:ext uri="{FF2B5EF4-FFF2-40B4-BE49-F238E27FC236}">
                <a16:creationId xmlns:a16="http://schemas.microsoft.com/office/drawing/2014/main" id="{287A5C7F-23BC-1476-DFB5-3DB8202BC53B}"/>
              </a:ext>
            </a:extLst>
          </p:cNvPr>
          <p:cNvSpPr txBox="1">
            <a:spLocks/>
          </p:cNvSpPr>
          <p:nvPr/>
        </p:nvSpPr>
        <p:spPr>
          <a:xfrm>
            <a:off x="1257300" y="302926"/>
            <a:ext cx="8779835"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Interview Process</a:t>
            </a:r>
          </a:p>
        </p:txBody>
      </p:sp>
      <p:sp>
        <p:nvSpPr>
          <p:cNvPr id="5" name="Oval 4">
            <a:extLst>
              <a:ext uri="{FF2B5EF4-FFF2-40B4-BE49-F238E27FC236}">
                <a16:creationId xmlns:a16="http://schemas.microsoft.com/office/drawing/2014/main" id="{B1DE92E6-56F7-18B1-D737-43FB36CB8C30}"/>
              </a:ext>
            </a:extLst>
          </p:cNvPr>
          <p:cNvSpPr/>
          <p:nvPr/>
        </p:nvSpPr>
        <p:spPr>
          <a:xfrm>
            <a:off x="753979" y="4700337"/>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9879A069-BB78-3E02-3BC7-88083735ECC5}"/>
              </a:ext>
            </a:extLst>
          </p:cNvPr>
          <p:cNvSpPr txBox="1">
            <a:spLocks/>
          </p:cNvSpPr>
          <p:nvPr/>
        </p:nvSpPr>
        <p:spPr>
          <a:xfrm>
            <a:off x="1910414" y="6100352"/>
            <a:ext cx="15012603" cy="99461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roles will then have a recruiter screen, followed by phone or video interviews with people who work closely with the role, culminating in a final round interview with hiring managers.</a:t>
            </a:r>
          </a:p>
          <a:p>
            <a:endParaRPr lang="en-US" sz="3000" dirty="0">
              <a:solidFill>
                <a:schemeClr val="bg1"/>
              </a:solidFill>
            </a:endParaRPr>
          </a:p>
        </p:txBody>
      </p:sp>
      <p:sp>
        <p:nvSpPr>
          <p:cNvPr id="7" name="Content Placeholder 2">
            <a:extLst>
              <a:ext uri="{FF2B5EF4-FFF2-40B4-BE49-F238E27FC236}">
                <a16:creationId xmlns:a16="http://schemas.microsoft.com/office/drawing/2014/main" id="{EBA91689-4E2A-EB84-BED8-49DE18E99AC2}"/>
              </a:ext>
            </a:extLst>
          </p:cNvPr>
          <p:cNvSpPr txBox="1">
            <a:spLocks/>
          </p:cNvSpPr>
          <p:nvPr/>
        </p:nvSpPr>
        <p:spPr>
          <a:xfrm>
            <a:off x="1910414" y="4905446"/>
            <a:ext cx="13425838" cy="642371"/>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First step for most is an online assessment - coding exercise or quantitative questions</a:t>
            </a:r>
          </a:p>
        </p:txBody>
      </p:sp>
      <p:sp>
        <p:nvSpPr>
          <p:cNvPr id="8" name="Content Placeholder 2">
            <a:extLst>
              <a:ext uri="{FF2B5EF4-FFF2-40B4-BE49-F238E27FC236}">
                <a16:creationId xmlns:a16="http://schemas.microsoft.com/office/drawing/2014/main" id="{F1A8DBEB-D7C5-F492-3B92-1E42257A53AE}"/>
              </a:ext>
            </a:extLst>
          </p:cNvPr>
          <p:cNvSpPr txBox="1">
            <a:spLocks/>
          </p:cNvSpPr>
          <p:nvPr/>
        </p:nvSpPr>
        <p:spPr>
          <a:xfrm>
            <a:off x="1910414" y="7642878"/>
            <a:ext cx="11454063" cy="51344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but not all final rounds are conducted in the Susquehanna office.</a:t>
            </a:r>
          </a:p>
          <a:p>
            <a:endParaRPr lang="en-US" sz="3000" dirty="0">
              <a:solidFill>
                <a:schemeClr val="bg1"/>
              </a:solidFill>
            </a:endParaRPr>
          </a:p>
        </p:txBody>
      </p:sp>
      <p:sp>
        <p:nvSpPr>
          <p:cNvPr id="9" name="Content Placeholder 2">
            <a:extLst>
              <a:ext uri="{FF2B5EF4-FFF2-40B4-BE49-F238E27FC236}">
                <a16:creationId xmlns:a16="http://schemas.microsoft.com/office/drawing/2014/main" id="{D8FCC5B4-0F49-839F-C6BC-35484ECC8EF5}"/>
              </a:ext>
            </a:extLst>
          </p:cNvPr>
          <p:cNvSpPr txBox="1">
            <a:spLocks/>
          </p:cNvSpPr>
          <p:nvPr/>
        </p:nvSpPr>
        <p:spPr>
          <a:xfrm>
            <a:off x="1011707" y="5003303"/>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1.</a:t>
            </a:r>
          </a:p>
        </p:txBody>
      </p:sp>
      <p:sp>
        <p:nvSpPr>
          <p:cNvPr id="10" name="Oval 9">
            <a:extLst>
              <a:ext uri="{FF2B5EF4-FFF2-40B4-BE49-F238E27FC236}">
                <a16:creationId xmlns:a16="http://schemas.microsoft.com/office/drawing/2014/main" id="{C2C935DC-72CF-D2E8-E961-B57AA6CB80A4}"/>
              </a:ext>
            </a:extLst>
          </p:cNvPr>
          <p:cNvSpPr/>
          <p:nvPr/>
        </p:nvSpPr>
        <p:spPr>
          <a:xfrm>
            <a:off x="689811" y="6036184"/>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96C235E-7BAA-F804-4A46-5D0E102B7A74}"/>
              </a:ext>
            </a:extLst>
          </p:cNvPr>
          <p:cNvSpPr txBox="1">
            <a:spLocks/>
          </p:cNvSpPr>
          <p:nvPr/>
        </p:nvSpPr>
        <p:spPr>
          <a:xfrm>
            <a:off x="1011707" y="6339150"/>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2.</a:t>
            </a:r>
          </a:p>
        </p:txBody>
      </p:sp>
      <p:sp>
        <p:nvSpPr>
          <p:cNvPr id="12" name="Oval 11">
            <a:extLst>
              <a:ext uri="{FF2B5EF4-FFF2-40B4-BE49-F238E27FC236}">
                <a16:creationId xmlns:a16="http://schemas.microsoft.com/office/drawing/2014/main" id="{0306C86F-95E7-1EB9-288D-8DBF1CF30A82}"/>
              </a:ext>
            </a:extLst>
          </p:cNvPr>
          <p:cNvSpPr/>
          <p:nvPr/>
        </p:nvSpPr>
        <p:spPr>
          <a:xfrm>
            <a:off x="753979" y="7398575"/>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BA9404B3-ADD4-A5A5-2686-944C78D418A7}"/>
              </a:ext>
            </a:extLst>
          </p:cNvPr>
          <p:cNvSpPr txBox="1">
            <a:spLocks/>
          </p:cNvSpPr>
          <p:nvPr/>
        </p:nvSpPr>
        <p:spPr>
          <a:xfrm>
            <a:off x="1011707" y="7701541"/>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3.</a:t>
            </a:r>
          </a:p>
        </p:txBody>
      </p:sp>
    </p:spTree>
    <p:extLst>
      <p:ext uri="{BB962C8B-B14F-4D97-AF65-F5344CB8AC3E}">
        <p14:creationId xmlns:p14="http://schemas.microsoft.com/office/powerpoint/2010/main" val="115623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539B9E03-8EF1-99C6-DB03-AFD490DD9378}"/>
              </a:ext>
            </a:extLst>
          </p:cNvPr>
          <p:cNvPicPr>
            <a:picLocks noChangeAspect="1"/>
          </p:cNvPicPr>
          <p:nvPr/>
        </p:nvPicPr>
        <p:blipFill>
          <a:blip r:embed="rId2"/>
          <a:stretch>
            <a:fillRect/>
          </a:stretch>
        </p:blipFill>
        <p:spPr>
          <a:xfrm>
            <a:off x="4050423" y="4072197"/>
            <a:ext cx="10187153" cy="1589715"/>
          </a:xfrm>
          <a:prstGeom prst="rect">
            <a:avLst/>
          </a:prstGeom>
        </p:spPr>
      </p:pic>
      <p:sp>
        <p:nvSpPr>
          <p:cNvPr id="4" name="TextBox 3">
            <a:extLst>
              <a:ext uri="{FF2B5EF4-FFF2-40B4-BE49-F238E27FC236}">
                <a16:creationId xmlns:a16="http://schemas.microsoft.com/office/drawing/2014/main" id="{D87FB65A-3B38-1731-9451-0D7D2F10A553}"/>
              </a:ext>
            </a:extLst>
          </p:cNvPr>
          <p:cNvSpPr txBox="1"/>
          <p:nvPr/>
        </p:nvSpPr>
        <p:spPr>
          <a:xfrm>
            <a:off x="8352949" y="5661912"/>
            <a:ext cx="1476302" cy="584775"/>
          </a:xfrm>
          <a:prstGeom prst="rect">
            <a:avLst/>
          </a:prstGeom>
          <a:noFill/>
        </p:spPr>
        <p:txBody>
          <a:bodyPr wrap="none" rtlCol="0">
            <a:spAutoFit/>
          </a:bodyPr>
          <a:lstStyle/>
          <a:p>
            <a:r>
              <a:rPr lang="en-US" sz="3200" b="1" dirty="0" err="1">
                <a:solidFill>
                  <a:srgbClr val="1B345E"/>
                </a:solidFill>
              </a:rPr>
              <a:t>sig.com</a:t>
            </a:r>
            <a:endParaRPr lang="en-US" sz="3200" b="1" dirty="0">
              <a:solidFill>
                <a:srgbClr val="1B345E"/>
              </a:solidFill>
            </a:endParaRPr>
          </a:p>
        </p:txBody>
      </p:sp>
    </p:spTree>
    <p:extLst>
      <p:ext uri="{BB962C8B-B14F-4D97-AF65-F5344CB8AC3E}">
        <p14:creationId xmlns:p14="http://schemas.microsoft.com/office/powerpoint/2010/main" val="326660981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2020</TotalTime>
  <Words>500</Words>
  <Application>Microsoft Macintosh PowerPoint</Application>
  <PresentationFormat>Custom</PresentationFormat>
  <Paragraphs>25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2013 - 2022 Theme</vt:lpstr>
      <vt:lpstr>An Introduction to Susquehanna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Hotte, Jackelyn</dc:creator>
  <cp:lastModifiedBy>Dauksis, Ryan</cp:lastModifiedBy>
  <cp:revision>15</cp:revision>
  <dcterms:created xsi:type="dcterms:W3CDTF">2023-05-16T17:30:13Z</dcterms:created>
  <dcterms:modified xsi:type="dcterms:W3CDTF">2026-02-04T16:26:50Z</dcterms:modified>
</cp:coreProperties>
</file>