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3"/>
  </p:notesMasterIdLst>
  <p:sldIdLst>
    <p:sldId id="256" r:id="rId5"/>
    <p:sldId id="257" r:id="rId6"/>
    <p:sldId id="263" r:id="rId7"/>
    <p:sldId id="267" r:id="rId8"/>
    <p:sldId id="269" r:id="rId9"/>
    <p:sldId id="262" r:id="rId10"/>
    <p:sldId id="272" r:id="rId11"/>
    <p:sldId id="266" r:id="rId1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45E"/>
    <a:srgbClr val="205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94658"/>
  </p:normalViewPr>
  <p:slideViewPr>
    <p:cSldViewPr snapToGrid="0">
      <p:cViewPr varScale="1">
        <p:scale>
          <a:sx n="80" d="100"/>
          <a:sy n="80" d="100"/>
        </p:scale>
        <p:origin x="11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F47F-6E4E-491F-854B-84132C44BC6A}" type="datetimeFigureOut">
              <a:rPr lang="en-AU" smtClean="0"/>
              <a:t>28/1/2026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1A7F-9D1A-440D-897E-257625E8B236}" type="slidenum">
              <a:rPr lang="en-AU" smtClean="0"/>
              <a:t>‹#›</a:t>
            </a:fld>
            <a:endParaRPr lang="en-AU"/>
          </a:p>
        </p:txBody>
      </p:sp>
    </p:spTree>
    <p:extLst>
      <p:ext uri="{BB962C8B-B14F-4D97-AF65-F5344CB8AC3E}">
        <p14:creationId xmlns:p14="http://schemas.microsoft.com/office/powerpoint/2010/main" val="42172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here </a:t>
            </a:r>
          </a:p>
          <a:p>
            <a:r>
              <a:rPr lang="en-US"/>
              <a:t>Trading: day 3 is an interview – we will get into that and our goal is to get you to offer status after discovery day if we need to assess additional </a:t>
            </a:r>
            <a:r>
              <a:rPr lang="en-US" err="1"/>
              <a:t>itms</a:t>
            </a:r>
            <a:r>
              <a:rPr lang="en-US"/>
              <a:t> </a:t>
            </a:r>
            <a:r>
              <a:rPr lang="en-US" err="1"/>
              <a:t>youmight</a:t>
            </a:r>
            <a:r>
              <a:rPr lang="en-US"/>
              <a:t>  need </a:t>
            </a:r>
            <a:r>
              <a:rPr lang="en-US" err="1"/>
              <a:t>anadditional</a:t>
            </a:r>
            <a:r>
              <a:rPr lang="en-US"/>
              <a:t> technical screen</a:t>
            </a:r>
          </a:p>
          <a:p>
            <a:r>
              <a:rPr lang="en-US"/>
              <a:t>Tech : Technical interview and on</a:t>
            </a:r>
          </a:p>
          <a:p>
            <a:r>
              <a:rPr lang="en-US"/>
              <a:t>Research: Technical interview on</a:t>
            </a:r>
          </a:p>
          <a:p>
            <a:r>
              <a:rPr lang="en-US"/>
              <a:t>Quant?</a:t>
            </a:r>
            <a:endParaRPr lang="en-AU"/>
          </a:p>
        </p:txBody>
      </p:sp>
      <p:sp>
        <p:nvSpPr>
          <p:cNvPr id="4" name="Slide Number Placeholder 3"/>
          <p:cNvSpPr>
            <a:spLocks noGrp="1"/>
          </p:cNvSpPr>
          <p:nvPr>
            <p:ph type="sldNum" sz="quarter" idx="5"/>
          </p:nvPr>
        </p:nvSpPr>
        <p:spPr/>
        <p:txBody>
          <a:bodyPr/>
          <a:lstStyle/>
          <a:p>
            <a:fld id="{3F24FE5F-0DFC-4C4D-B7D6-3302695F3B73}" type="slidenum">
              <a:rPr lang="en-AU" smtClean="0"/>
              <a:t>7</a:t>
            </a:fld>
            <a:endParaRPr lang="en-AU"/>
          </a:p>
        </p:txBody>
      </p:sp>
    </p:spTree>
    <p:extLst>
      <p:ext uri="{BB962C8B-B14F-4D97-AF65-F5344CB8AC3E}">
        <p14:creationId xmlns:p14="http://schemas.microsoft.com/office/powerpoint/2010/main" val="13739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1/28/26</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 with blue text&#10;&#10;AI-generated content may be incorrect.">
            <a:extLst>
              <a:ext uri="{FF2B5EF4-FFF2-40B4-BE49-F238E27FC236}">
                <a16:creationId xmlns:a16="http://schemas.microsoft.com/office/drawing/2014/main" id="{76CE043E-5FB6-7446-A178-BC143C277543}"/>
              </a:ext>
            </a:extLst>
          </p:cNvPr>
          <p:cNvPicPr>
            <a:picLocks noChangeAspect="1"/>
          </p:cNvPicPr>
          <p:nvPr/>
        </p:nvPicPr>
        <p:blipFill>
          <a:blip r:embed="rId2"/>
          <a:stretch>
            <a:fillRect/>
          </a:stretch>
        </p:blipFill>
        <p:spPr>
          <a:xfrm>
            <a:off x="0" y="22058"/>
            <a:ext cx="18288000" cy="10287001"/>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3E-1A27-D2ED-9C49-9FA505B3F0F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31B1996-FE19-00B5-9551-AF047794E208}"/>
              </a:ext>
            </a:extLst>
          </p:cNvPr>
          <p:cNvSpPr txBox="1">
            <a:spLocks/>
          </p:cNvSpPr>
          <p:nvPr/>
        </p:nvSpPr>
        <p:spPr>
          <a:xfrm>
            <a:off x="1257300" y="324190"/>
            <a:ext cx="1087755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 </a:t>
            </a:r>
          </a:p>
        </p:txBody>
      </p:sp>
      <p:sp>
        <p:nvSpPr>
          <p:cNvPr id="2" name="Content Placeholder 2">
            <a:extLst>
              <a:ext uri="{FF2B5EF4-FFF2-40B4-BE49-F238E27FC236}">
                <a16:creationId xmlns:a16="http://schemas.microsoft.com/office/drawing/2014/main" id="{0E76D820-3D31-A5F1-BB33-AE685219C7CC}"/>
              </a:ext>
            </a:extLst>
          </p:cNvPr>
          <p:cNvSpPr txBox="1">
            <a:spLocks/>
          </p:cNvSpPr>
          <p:nvPr/>
        </p:nvSpPr>
        <p:spPr>
          <a:xfrm>
            <a:off x="509954" y="2731811"/>
            <a:ext cx="15878175" cy="5908488"/>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b="1" dirty="0">
                <a:solidFill>
                  <a:srgbClr val="1B345E"/>
                </a:solidFill>
              </a:rPr>
              <a:t>INTERNSHIP PROGRAMS: </a:t>
            </a:r>
            <a:r>
              <a:rPr lang="en-US" sz="3200" dirty="0">
                <a:solidFill>
                  <a:srgbClr val="1B345E"/>
                </a:solidFill>
              </a:rPr>
              <a:t>Our 10-week program runs from late November to early February.</a:t>
            </a:r>
          </a:p>
          <a:p>
            <a:pPr marL="0" indent="0">
              <a:buNone/>
            </a:pPr>
            <a:r>
              <a:rPr lang="en-US" sz="3200" b="1" dirty="0">
                <a:solidFill>
                  <a:srgbClr val="1B345E"/>
                </a:solidFill>
              </a:rPr>
              <a:t>GRADUATE PROGRAMS: </a:t>
            </a:r>
            <a:r>
              <a:rPr lang="en-US" sz="3200" dirty="0">
                <a:solidFill>
                  <a:srgbClr val="1B345E"/>
                </a:solidFill>
              </a:rPr>
              <a:t>For students a year out from graduation</a:t>
            </a:r>
          </a:p>
          <a:p>
            <a:endParaRPr lang="en-US" sz="3000" b="1" dirty="0">
              <a:solidFill>
                <a:srgbClr val="172B4D"/>
              </a:solidFill>
            </a:endParaRPr>
          </a:p>
          <a:p>
            <a:pPr marL="0" indent="0">
              <a:buNone/>
            </a:pPr>
            <a:r>
              <a:rPr lang="en-US" sz="3600" b="1" dirty="0">
                <a:solidFill>
                  <a:srgbClr val="172B4D"/>
                </a:solidFill>
              </a:rPr>
              <a:t>Roles</a:t>
            </a:r>
          </a:p>
          <a:p>
            <a:r>
              <a:rPr lang="en-US" sz="3000" b="1" dirty="0">
                <a:solidFill>
                  <a:srgbClr val="172B4D"/>
                </a:solidFill>
              </a:rPr>
              <a:t>Quantitative Trader</a:t>
            </a:r>
          </a:p>
          <a:p>
            <a:r>
              <a:rPr lang="en-US" sz="3000" b="1" dirty="0">
                <a:solidFill>
                  <a:srgbClr val="172B4D"/>
                </a:solidFill>
              </a:rPr>
              <a:t>Operations Analyst</a:t>
            </a:r>
          </a:p>
          <a:p>
            <a:r>
              <a:rPr lang="en-US" sz="3000" b="1" dirty="0">
                <a:solidFill>
                  <a:srgbClr val="172B4D"/>
                </a:solidFill>
              </a:rPr>
              <a:t>Equity/Macro Research</a:t>
            </a:r>
          </a:p>
          <a:p>
            <a:r>
              <a:rPr lang="en-US" sz="3000" b="1" dirty="0">
                <a:solidFill>
                  <a:srgbClr val="172B4D"/>
                </a:solidFill>
              </a:rPr>
              <a:t>Software Developer</a:t>
            </a:r>
          </a:p>
          <a:p>
            <a:r>
              <a:rPr lang="en-US" sz="3000" b="1" dirty="0">
                <a:solidFill>
                  <a:srgbClr val="172B4D"/>
                </a:solidFill>
              </a:rPr>
              <a:t>Quantitative Research</a:t>
            </a:r>
          </a:p>
          <a:p>
            <a:r>
              <a:rPr lang="en-US" sz="3000" b="1" dirty="0">
                <a:solidFill>
                  <a:srgbClr val="172B4D"/>
                </a:solidFill>
              </a:rPr>
              <a:t>Quantitative Systematic Trader</a:t>
            </a:r>
          </a:p>
          <a:p>
            <a:endParaRPr lang="en-US" sz="3000" b="1" dirty="0">
              <a:solidFill>
                <a:srgbClr val="172B4D"/>
              </a:solidFill>
            </a:endParaRPr>
          </a:p>
        </p:txBody>
      </p:sp>
      <p:sp>
        <p:nvSpPr>
          <p:cNvPr id="9" name="Content Placeholder 2">
            <a:extLst>
              <a:ext uri="{FF2B5EF4-FFF2-40B4-BE49-F238E27FC236}">
                <a16:creationId xmlns:a16="http://schemas.microsoft.com/office/drawing/2014/main" id="{AA2C01DF-F521-E9F8-A7E1-0FB7003C9427}"/>
              </a:ext>
            </a:extLst>
          </p:cNvPr>
          <p:cNvSpPr txBox="1">
            <a:spLocks/>
          </p:cNvSpPr>
          <p:nvPr/>
        </p:nvSpPr>
        <p:spPr>
          <a:xfrm>
            <a:off x="9327905" y="4512986"/>
            <a:ext cx="7060224" cy="468523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Degrees We Hire</a:t>
            </a:r>
          </a:p>
          <a:p>
            <a:r>
              <a:rPr lang="en-US" sz="3000" b="1" dirty="0">
                <a:solidFill>
                  <a:srgbClr val="172B4D"/>
                </a:solidFill>
              </a:rPr>
              <a:t>Actuarial Studies</a:t>
            </a:r>
          </a:p>
          <a:p>
            <a:r>
              <a:rPr lang="en-US" sz="3000" b="1" dirty="0">
                <a:solidFill>
                  <a:srgbClr val="172B4D"/>
                </a:solidFill>
              </a:rPr>
              <a:t>Computer Science</a:t>
            </a:r>
          </a:p>
          <a:p>
            <a:r>
              <a:rPr lang="en-US" sz="3000" b="1" dirty="0">
                <a:solidFill>
                  <a:srgbClr val="172B4D"/>
                </a:solidFill>
              </a:rPr>
              <a:t>Economics</a:t>
            </a:r>
          </a:p>
          <a:p>
            <a:r>
              <a:rPr lang="en-US" sz="3000" b="1" dirty="0">
                <a:solidFill>
                  <a:srgbClr val="172B4D"/>
                </a:solidFill>
              </a:rPr>
              <a:t>Engineering</a:t>
            </a:r>
          </a:p>
          <a:p>
            <a:r>
              <a:rPr lang="en-US" sz="3000" b="1" dirty="0">
                <a:solidFill>
                  <a:srgbClr val="172B4D"/>
                </a:solidFill>
              </a:rPr>
              <a:t>Finance</a:t>
            </a:r>
          </a:p>
        </p:txBody>
      </p:sp>
      <p:sp>
        <p:nvSpPr>
          <p:cNvPr id="10" name="Content Placeholder 2">
            <a:extLst>
              <a:ext uri="{FF2B5EF4-FFF2-40B4-BE49-F238E27FC236}">
                <a16:creationId xmlns:a16="http://schemas.microsoft.com/office/drawing/2014/main" id="{F9566077-D4AB-FFD8-5B5C-86CC3BDE4E35}"/>
              </a:ext>
            </a:extLst>
          </p:cNvPr>
          <p:cNvSpPr txBox="1">
            <a:spLocks/>
          </p:cNvSpPr>
          <p:nvPr/>
        </p:nvSpPr>
        <p:spPr>
          <a:xfrm>
            <a:off x="13362842" y="5172408"/>
            <a:ext cx="3763108" cy="336638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000" b="1" dirty="0" err="1">
                <a:solidFill>
                  <a:srgbClr val="172B4D"/>
                </a:solidFill>
              </a:rPr>
              <a:t>Maths</a:t>
            </a:r>
            <a:endParaRPr lang="en-US" sz="3000" b="1" dirty="0">
              <a:solidFill>
                <a:srgbClr val="172B4D"/>
              </a:solidFill>
            </a:endParaRPr>
          </a:p>
          <a:p>
            <a:r>
              <a:rPr lang="en-US" sz="3000" b="1" dirty="0">
                <a:solidFill>
                  <a:srgbClr val="172B4D"/>
                </a:solidFill>
              </a:rPr>
              <a:t>Medicine</a:t>
            </a:r>
          </a:p>
          <a:p>
            <a:r>
              <a:rPr lang="en-US" sz="3000" b="1" dirty="0">
                <a:solidFill>
                  <a:srgbClr val="172B4D"/>
                </a:solidFill>
              </a:rPr>
              <a:t>Physics</a:t>
            </a:r>
          </a:p>
          <a:p>
            <a:r>
              <a:rPr lang="en-US" sz="3000" b="1" dirty="0">
                <a:solidFill>
                  <a:srgbClr val="172B4D"/>
                </a:solidFill>
              </a:rPr>
              <a:t>Statistics</a:t>
            </a:r>
          </a:p>
          <a:p>
            <a:r>
              <a:rPr lang="en-US" sz="3000" b="1" dirty="0">
                <a:solidFill>
                  <a:srgbClr val="172B4D"/>
                </a:solidFill>
              </a:rPr>
              <a:t>+more</a:t>
            </a:r>
          </a:p>
          <a:p>
            <a:endParaRPr lang="en-US" sz="3000" b="1" dirty="0">
              <a:solidFill>
                <a:srgbClr val="172B4D"/>
              </a:solidFill>
            </a:endParaRPr>
          </a:p>
          <a:p>
            <a:endParaRPr lang="en-US" sz="3000" b="1" dirty="0">
              <a:solidFill>
                <a:srgbClr val="172B4D"/>
              </a:solidFill>
            </a:endParaRPr>
          </a:p>
        </p:txBody>
      </p:sp>
    </p:spTree>
    <p:extLst>
      <p:ext uri="{BB962C8B-B14F-4D97-AF65-F5344CB8AC3E}">
        <p14:creationId xmlns:p14="http://schemas.microsoft.com/office/powerpoint/2010/main" val="2658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321210" y="2548253"/>
            <a:ext cx="16912154" cy="3521369"/>
          </a:xfrm>
        </p:spPr>
        <p:txBody>
          <a:bodyPr>
            <a:normAutofit fontScale="92500"/>
          </a:bodyPr>
          <a:lstStyle/>
          <a:p>
            <a:pPr marL="0" indent="0">
              <a:buNone/>
            </a:pPr>
            <a:r>
              <a:rPr lang="en-US" sz="2800" i="0" dirty="0">
                <a:solidFill>
                  <a:srgbClr val="1B345E"/>
                </a:solidFill>
                <a:effectLst/>
              </a:rPr>
              <a:t>Explore the world of trading, technology, and finance through immersive programs designed to help you discover your path.</a:t>
            </a:r>
          </a:p>
          <a:p>
            <a:pPr lvl="1"/>
            <a:r>
              <a:rPr lang="en-US" sz="2500" b="1" dirty="0">
                <a:solidFill>
                  <a:srgbClr val="1B345E"/>
                </a:solidFill>
              </a:rPr>
              <a:t>Women’s Discovery Program: </a:t>
            </a:r>
            <a:r>
              <a:rPr lang="en-US" sz="2400" dirty="0">
                <a:solidFill>
                  <a:srgbClr val="1B345E"/>
                </a:solidFill>
              </a:rPr>
              <a:t>A day long program for women and female-identifying students from any academic year. Attendees will gain an inside look at our culture and hear directly from the women who found their path and built meaningful careers.</a:t>
            </a:r>
          </a:p>
          <a:p>
            <a:pPr lvl="1"/>
            <a:r>
              <a:rPr lang="en-US" sz="2500" b="1" dirty="0">
                <a:solidFill>
                  <a:srgbClr val="1B345E"/>
                </a:solidFill>
              </a:rPr>
              <a:t>First Year Discovery Program</a:t>
            </a:r>
            <a:r>
              <a:rPr lang="en-US" sz="2500" dirty="0">
                <a:solidFill>
                  <a:srgbClr val="1B345E"/>
                </a:solidFill>
              </a:rPr>
              <a:t>: </a:t>
            </a:r>
            <a:r>
              <a:rPr lang="en-US" sz="2400" dirty="0">
                <a:solidFill>
                  <a:srgbClr val="1B345E"/>
                </a:solidFill>
              </a:rPr>
              <a:t>A short virtual program designed for first-year students to build a foundational understanding of the trading industry, Susquehanna, and career pathways.</a:t>
            </a:r>
          </a:p>
          <a:p>
            <a:pPr lvl="1"/>
            <a:r>
              <a:rPr lang="en-US" sz="2400" b="1" dirty="0">
                <a:solidFill>
                  <a:srgbClr val="1B345E"/>
                </a:solidFill>
              </a:rPr>
              <a:t>Pre-penultimate Discovery Programs: </a:t>
            </a:r>
            <a:r>
              <a:rPr lang="en-US" sz="2400" dirty="0">
                <a:solidFill>
                  <a:srgbClr val="1B345E"/>
                </a:solidFill>
              </a:rPr>
              <a:t>Attendees apply for a specific track, to ensure they get a day filled with the content that matters most to them. This program offers an in-depth look at Susquehanna and our roles through immersive lectures, interactive sessions, and meaningful networking. Participants get insight and exposure to next year’s internship interview process.</a:t>
            </a:r>
          </a:p>
          <a:p>
            <a:pPr marL="685800" lvl="1" indent="0">
              <a:buNone/>
            </a:pPr>
            <a:endParaRPr lang="en-US" sz="2400" b="0" i="0" dirty="0">
              <a:solidFill>
                <a:srgbClr val="1B345E"/>
              </a:solidFill>
              <a:effectLst/>
            </a:endParaRP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1158240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Early Talent Programs + Events</a:t>
            </a:r>
          </a:p>
        </p:txBody>
      </p:sp>
      <p:sp>
        <p:nvSpPr>
          <p:cNvPr id="2" name="Content Placeholder 2">
            <a:extLst>
              <a:ext uri="{FF2B5EF4-FFF2-40B4-BE49-F238E27FC236}">
                <a16:creationId xmlns:a16="http://schemas.microsoft.com/office/drawing/2014/main" id="{383B0342-352A-2474-AB57-8E2CDF851622}"/>
              </a:ext>
            </a:extLst>
          </p:cNvPr>
          <p:cNvSpPr txBox="1">
            <a:spLocks/>
          </p:cNvSpPr>
          <p:nvPr/>
        </p:nvSpPr>
        <p:spPr>
          <a:xfrm>
            <a:off x="219075" y="5768428"/>
            <a:ext cx="15544800" cy="493547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300" b="1" dirty="0">
              <a:solidFill>
                <a:srgbClr val="1B345E"/>
              </a:solidFill>
            </a:endParaRPr>
          </a:p>
        </p:txBody>
      </p:sp>
      <p:sp>
        <p:nvSpPr>
          <p:cNvPr id="6" name="Oval 5">
            <a:extLst>
              <a:ext uri="{FF2B5EF4-FFF2-40B4-BE49-F238E27FC236}">
                <a16:creationId xmlns:a16="http://schemas.microsoft.com/office/drawing/2014/main" id="{1D7DD756-72B2-E544-B4CA-0F866C075A11}"/>
              </a:ext>
            </a:extLst>
          </p:cNvPr>
          <p:cNvSpPr/>
          <p:nvPr/>
        </p:nvSpPr>
        <p:spPr>
          <a:xfrm>
            <a:off x="762000" y="7134225"/>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508A1AC-5492-BFD8-EE13-EFCFAFBF9C36}"/>
              </a:ext>
            </a:extLst>
          </p:cNvPr>
          <p:cNvSpPr/>
          <p:nvPr/>
        </p:nvSpPr>
        <p:spPr>
          <a:xfrm>
            <a:off x="3581399" y="7112212"/>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BE3DEC7-71F5-93CE-2A1C-9051C5556B11}"/>
              </a:ext>
            </a:extLst>
          </p:cNvPr>
          <p:cNvSpPr/>
          <p:nvPr/>
        </p:nvSpPr>
        <p:spPr>
          <a:xfrm>
            <a:off x="6319837" y="711221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36733D4-7AE0-A432-733C-BD9D6C20796F}"/>
              </a:ext>
            </a:extLst>
          </p:cNvPr>
          <p:cNvSpPr/>
          <p:nvPr/>
        </p:nvSpPr>
        <p:spPr>
          <a:xfrm>
            <a:off x="9091612" y="7112214"/>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DE28B1A3-1823-588F-F558-BB257104AF36}"/>
              </a:ext>
            </a:extLst>
          </p:cNvPr>
          <p:cNvSpPr/>
          <p:nvPr/>
        </p:nvSpPr>
        <p:spPr>
          <a:xfrm>
            <a:off x="12049125"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7D2810F-3C6A-8273-A15D-9479DA1938AC}"/>
              </a:ext>
            </a:extLst>
          </p:cNvPr>
          <p:cNvSpPr txBox="1"/>
          <p:nvPr/>
        </p:nvSpPr>
        <p:spPr>
          <a:xfrm>
            <a:off x="853678" y="7791016"/>
            <a:ext cx="1759743" cy="461665"/>
          </a:xfrm>
          <a:prstGeom prst="rect">
            <a:avLst/>
          </a:prstGeom>
          <a:noFill/>
        </p:spPr>
        <p:txBody>
          <a:bodyPr wrap="square" rtlCol="0">
            <a:spAutoFit/>
          </a:bodyPr>
          <a:lstStyle/>
          <a:p>
            <a:pPr algn="ctr"/>
            <a:r>
              <a:rPr lang="en-US" sz="2400" dirty="0" err="1">
                <a:solidFill>
                  <a:schemeClr val="bg1"/>
                </a:solidFill>
              </a:rPr>
              <a:t>Algothon</a:t>
            </a:r>
            <a:endParaRPr lang="en-AU" sz="2400" dirty="0">
              <a:solidFill>
                <a:schemeClr val="bg1"/>
              </a:solidFill>
            </a:endParaRPr>
          </a:p>
        </p:txBody>
      </p:sp>
      <p:sp>
        <p:nvSpPr>
          <p:cNvPr id="13" name="TextBox 12">
            <a:extLst>
              <a:ext uri="{FF2B5EF4-FFF2-40B4-BE49-F238E27FC236}">
                <a16:creationId xmlns:a16="http://schemas.microsoft.com/office/drawing/2014/main" id="{1D3E5E33-E8E8-A318-44B9-9DF92D268788}"/>
              </a:ext>
            </a:extLst>
          </p:cNvPr>
          <p:cNvSpPr txBox="1"/>
          <p:nvPr/>
        </p:nvSpPr>
        <p:spPr>
          <a:xfrm>
            <a:off x="3682603" y="7695766"/>
            <a:ext cx="1759743" cy="830997"/>
          </a:xfrm>
          <a:prstGeom prst="rect">
            <a:avLst/>
          </a:prstGeom>
          <a:noFill/>
        </p:spPr>
        <p:txBody>
          <a:bodyPr wrap="square" rtlCol="0">
            <a:spAutoFit/>
          </a:bodyPr>
          <a:lstStyle/>
          <a:p>
            <a:r>
              <a:rPr lang="en-US" sz="2400" dirty="0">
                <a:solidFill>
                  <a:schemeClr val="bg1"/>
                </a:solidFill>
              </a:rPr>
              <a:t>Brainteaser</a:t>
            </a:r>
          </a:p>
          <a:p>
            <a:pPr algn="ctr"/>
            <a:r>
              <a:rPr lang="en-US" sz="2400" dirty="0">
                <a:solidFill>
                  <a:schemeClr val="bg1"/>
                </a:solidFill>
              </a:rPr>
              <a:t>Battles</a:t>
            </a:r>
            <a:endParaRPr lang="en-AU" sz="2400" dirty="0">
              <a:solidFill>
                <a:schemeClr val="bg1"/>
              </a:solidFill>
            </a:endParaRPr>
          </a:p>
        </p:txBody>
      </p:sp>
      <p:sp>
        <p:nvSpPr>
          <p:cNvPr id="14" name="TextBox 13">
            <a:extLst>
              <a:ext uri="{FF2B5EF4-FFF2-40B4-BE49-F238E27FC236}">
                <a16:creationId xmlns:a16="http://schemas.microsoft.com/office/drawing/2014/main" id="{EB112360-2DA3-FB66-E0F1-9922569AF470}"/>
              </a:ext>
            </a:extLst>
          </p:cNvPr>
          <p:cNvSpPr txBox="1"/>
          <p:nvPr/>
        </p:nvSpPr>
        <p:spPr>
          <a:xfrm>
            <a:off x="6436518" y="7791016"/>
            <a:ext cx="1759743" cy="461665"/>
          </a:xfrm>
          <a:prstGeom prst="rect">
            <a:avLst/>
          </a:prstGeom>
          <a:noFill/>
        </p:spPr>
        <p:txBody>
          <a:bodyPr wrap="square" rtlCol="0">
            <a:spAutoFit/>
          </a:bodyPr>
          <a:lstStyle/>
          <a:p>
            <a:r>
              <a:rPr lang="en-US" sz="2400" dirty="0">
                <a:solidFill>
                  <a:schemeClr val="bg1"/>
                </a:solidFill>
              </a:rPr>
              <a:t>Case Studies</a:t>
            </a:r>
            <a:endParaRPr lang="en-AU" sz="2400" dirty="0">
              <a:solidFill>
                <a:schemeClr val="bg1"/>
              </a:solidFill>
            </a:endParaRPr>
          </a:p>
        </p:txBody>
      </p:sp>
      <p:sp>
        <p:nvSpPr>
          <p:cNvPr id="15" name="TextBox 14">
            <a:extLst>
              <a:ext uri="{FF2B5EF4-FFF2-40B4-BE49-F238E27FC236}">
                <a16:creationId xmlns:a16="http://schemas.microsoft.com/office/drawing/2014/main" id="{C9805E37-471A-96FE-88EC-C873A0B335F6}"/>
              </a:ext>
            </a:extLst>
          </p:cNvPr>
          <p:cNvSpPr txBox="1"/>
          <p:nvPr/>
        </p:nvSpPr>
        <p:spPr>
          <a:xfrm>
            <a:off x="9204722" y="7791016"/>
            <a:ext cx="1759743" cy="461665"/>
          </a:xfrm>
          <a:prstGeom prst="rect">
            <a:avLst/>
          </a:prstGeom>
          <a:noFill/>
        </p:spPr>
        <p:txBody>
          <a:bodyPr wrap="square" rtlCol="0">
            <a:spAutoFit/>
          </a:bodyPr>
          <a:lstStyle/>
          <a:p>
            <a:r>
              <a:rPr lang="en-US" sz="2400" dirty="0">
                <a:solidFill>
                  <a:schemeClr val="bg1"/>
                </a:solidFill>
              </a:rPr>
              <a:t>Career Fairs</a:t>
            </a:r>
            <a:endParaRPr lang="en-AU" sz="2400" dirty="0">
              <a:solidFill>
                <a:schemeClr val="bg1"/>
              </a:solidFill>
            </a:endParaRPr>
          </a:p>
        </p:txBody>
      </p:sp>
      <p:sp>
        <p:nvSpPr>
          <p:cNvPr id="16" name="TextBox 15">
            <a:extLst>
              <a:ext uri="{FF2B5EF4-FFF2-40B4-BE49-F238E27FC236}">
                <a16:creationId xmlns:a16="http://schemas.microsoft.com/office/drawing/2014/main" id="{F9C6DA7C-C144-278A-18F6-A3A2418F40CE}"/>
              </a:ext>
            </a:extLst>
          </p:cNvPr>
          <p:cNvSpPr txBox="1"/>
          <p:nvPr/>
        </p:nvSpPr>
        <p:spPr>
          <a:xfrm>
            <a:off x="12107465" y="7579638"/>
            <a:ext cx="1759743" cy="830997"/>
          </a:xfrm>
          <a:prstGeom prst="rect">
            <a:avLst/>
          </a:prstGeom>
          <a:noFill/>
        </p:spPr>
        <p:txBody>
          <a:bodyPr wrap="square" rtlCol="0">
            <a:spAutoFit/>
          </a:bodyPr>
          <a:lstStyle/>
          <a:p>
            <a:pPr algn="ctr"/>
            <a:r>
              <a:rPr lang="en-US" sz="2400" dirty="0">
                <a:solidFill>
                  <a:schemeClr val="bg1"/>
                </a:solidFill>
              </a:rPr>
              <a:t>Panel Discussions</a:t>
            </a:r>
            <a:endParaRPr lang="en-AU" sz="2400" dirty="0">
              <a:solidFill>
                <a:schemeClr val="bg1"/>
              </a:solidFill>
            </a:endParaRPr>
          </a:p>
        </p:txBody>
      </p:sp>
      <p:sp>
        <p:nvSpPr>
          <p:cNvPr id="17" name="Oval 16">
            <a:extLst>
              <a:ext uri="{FF2B5EF4-FFF2-40B4-BE49-F238E27FC236}">
                <a16:creationId xmlns:a16="http://schemas.microsoft.com/office/drawing/2014/main" id="{0799AB15-F854-E9E2-38A0-E2F2ED752791}"/>
              </a:ext>
            </a:extLst>
          </p:cNvPr>
          <p:cNvSpPr/>
          <p:nvPr/>
        </p:nvSpPr>
        <p:spPr>
          <a:xfrm>
            <a:off x="14989969"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83CF6CC-5088-213E-884C-19A754549A36}"/>
              </a:ext>
            </a:extLst>
          </p:cNvPr>
          <p:cNvSpPr txBox="1"/>
          <p:nvPr/>
        </p:nvSpPr>
        <p:spPr>
          <a:xfrm>
            <a:off x="15031640" y="7567851"/>
            <a:ext cx="1876424" cy="830997"/>
          </a:xfrm>
          <a:prstGeom prst="rect">
            <a:avLst/>
          </a:prstGeom>
          <a:noFill/>
        </p:spPr>
        <p:txBody>
          <a:bodyPr wrap="square" rtlCol="0">
            <a:spAutoFit/>
          </a:bodyPr>
          <a:lstStyle/>
          <a:p>
            <a:pPr algn="ctr"/>
            <a:r>
              <a:rPr lang="en-US" sz="2400" dirty="0">
                <a:solidFill>
                  <a:schemeClr val="bg1"/>
                </a:solidFill>
              </a:rPr>
              <a:t>Poker </a:t>
            </a:r>
          </a:p>
          <a:p>
            <a:pPr algn="ctr"/>
            <a:r>
              <a:rPr lang="en-US" sz="2400" dirty="0">
                <a:solidFill>
                  <a:schemeClr val="bg1"/>
                </a:solidFill>
              </a:rPr>
              <a:t>Tournaments</a:t>
            </a:r>
            <a:endParaRPr lang="en-AU" sz="2400" dirty="0">
              <a:solidFill>
                <a:schemeClr val="bg1"/>
              </a:solidFill>
            </a:endParaRPr>
          </a:p>
        </p:txBody>
      </p:sp>
      <p:sp>
        <p:nvSpPr>
          <p:cNvPr id="19" name="Rectangle 18">
            <a:extLst>
              <a:ext uri="{FF2B5EF4-FFF2-40B4-BE49-F238E27FC236}">
                <a16:creationId xmlns:a16="http://schemas.microsoft.com/office/drawing/2014/main" id="{016402DF-7113-81A4-7A04-3D6B2CFE8738}"/>
              </a:ext>
            </a:extLst>
          </p:cNvPr>
          <p:cNvSpPr/>
          <p:nvPr/>
        </p:nvSpPr>
        <p:spPr>
          <a:xfrm>
            <a:off x="762000" y="6156727"/>
            <a:ext cx="16030575" cy="614052"/>
          </a:xfrm>
          <a:prstGeom prst="rect">
            <a:avLst/>
          </a:prstGeom>
          <a:solidFill>
            <a:srgbClr val="1B3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highlight>
                <a:srgbClr val="1B345E"/>
              </a:highlight>
            </a:endParaRPr>
          </a:p>
        </p:txBody>
      </p:sp>
      <p:sp>
        <p:nvSpPr>
          <p:cNvPr id="20" name="TextBox 19">
            <a:extLst>
              <a:ext uri="{FF2B5EF4-FFF2-40B4-BE49-F238E27FC236}">
                <a16:creationId xmlns:a16="http://schemas.microsoft.com/office/drawing/2014/main" id="{94FF24DB-A999-EC84-A50B-46FABC2C0458}"/>
              </a:ext>
            </a:extLst>
          </p:cNvPr>
          <p:cNvSpPr txBox="1"/>
          <p:nvPr/>
        </p:nvSpPr>
        <p:spPr>
          <a:xfrm>
            <a:off x="762001" y="6294096"/>
            <a:ext cx="16030574" cy="461665"/>
          </a:xfrm>
          <a:prstGeom prst="rect">
            <a:avLst/>
          </a:prstGeom>
          <a:noFill/>
        </p:spPr>
        <p:txBody>
          <a:bodyPr wrap="square" rtlCol="0">
            <a:spAutoFit/>
          </a:bodyPr>
          <a:lstStyle/>
          <a:p>
            <a:pPr algn="ctr"/>
            <a:r>
              <a:rPr lang="en-US" sz="2400" dirty="0">
                <a:solidFill>
                  <a:schemeClr val="bg1"/>
                </a:solidFill>
              </a:rPr>
              <a:t>Events</a:t>
            </a:r>
            <a:endParaRPr lang="en-AU" sz="2400" dirty="0">
              <a:solidFill>
                <a:schemeClr val="bg1"/>
              </a:solidFill>
            </a:endParaRPr>
          </a:p>
        </p:txBody>
      </p:sp>
    </p:spTree>
    <p:extLst>
      <p:ext uri="{BB962C8B-B14F-4D97-AF65-F5344CB8AC3E}">
        <p14:creationId xmlns:p14="http://schemas.microsoft.com/office/powerpoint/2010/main" val="6335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2C9A-7623-5794-2B2E-F09E9CE7C23C}"/>
              </a:ext>
            </a:extLst>
          </p:cNvPr>
          <p:cNvSpPr>
            <a:spLocks noGrp="1"/>
          </p:cNvSpPr>
          <p:nvPr>
            <p:ph type="title"/>
          </p:nvPr>
        </p:nvSpPr>
        <p:spPr>
          <a:xfrm>
            <a:off x="1257299" y="376238"/>
            <a:ext cx="15773400" cy="1988345"/>
          </a:xfrm>
        </p:spPr>
        <p:txBody>
          <a:bodyPr/>
          <a:lstStyle/>
          <a:p>
            <a:r>
              <a:rPr lang="en-US" b="1">
                <a:solidFill>
                  <a:schemeClr val="bg1"/>
                </a:solidFill>
                <a:latin typeface="Avenir"/>
              </a:rPr>
              <a:t>Interview Process</a:t>
            </a:r>
            <a:endParaRPr lang="en-AU" b="1">
              <a:solidFill>
                <a:schemeClr val="bg1"/>
              </a:solidFill>
              <a:latin typeface="Avenir"/>
            </a:endParaRPr>
          </a:p>
        </p:txBody>
      </p:sp>
      <p:pic>
        <p:nvPicPr>
          <p:cNvPr id="4" name="Content Placeholder 3" descr="A diagram of a diagram of a computer&#10;&#10;Description automatically generated">
            <a:extLst>
              <a:ext uri="{FF2B5EF4-FFF2-40B4-BE49-F238E27FC236}">
                <a16:creationId xmlns:a16="http://schemas.microsoft.com/office/drawing/2014/main" id="{495E34E2-455C-21AB-3AA3-FFB81CF6E2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520" y="3234987"/>
            <a:ext cx="16908957" cy="3626762"/>
          </a:xfrm>
          <a:prstGeom prst="rect">
            <a:avLst/>
          </a:prstGeom>
        </p:spPr>
      </p:pic>
    </p:spTree>
    <p:extLst>
      <p:ext uri="{BB962C8B-B14F-4D97-AF65-F5344CB8AC3E}">
        <p14:creationId xmlns:p14="http://schemas.microsoft.com/office/powerpoint/2010/main" val="323280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BD513164D59F4496C9CC5B24DFD619" ma:contentTypeVersion="13" ma:contentTypeDescription="Create a new document." ma:contentTypeScope="" ma:versionID="982862b9a92a4b668ae4c10155e772cd">
  <xsd:schema xmlns:xsd="http://www.w3.org/2001/XMLSchema" xmlns:xs="http://www.w3.org/2001/XMLSchema" xmlns:p="http://schemas.microsoft.com/office/2006/metadata/properties" xmlns:ns2="490ba021-4ac1-438e-8665-4f2bc884e626" xmlns:ns3="7b60ff84-d8d3-4238-9799-1445e6fc9ad9" targetNamespace="http://schemas.microsoft.com/office/2006/metadata/properties" ma:root="true" ma:fieldsID="b0a4671335ae588eda78cd4b96e8524a" ns2:_="" ns3:_="">
    <xsd:import namespace="490ba021-4ac1-438e-8665-4f2bc884e626"/>
    <xsd:import namespace="7b60ff84-d8d3-4238-9799-1445e6fc9a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ba021-4ac1-438e-8665-4f2bc884e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bbce06-2c21-4a29-b0b0-20b60ae23f8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60ff84-d8d3-4238-9799-1445e6fc9a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7e9084-bcba-41bd-8d55-78416dcef26c}" ma:internalName="TaxCatchAll" ma:showField="CatchAllData" ma:web="7b60ff84-d8d3-4238-9799-1445e6fc9a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b60ff84-d8d3-4238-9799-1445e6fc9ad9" xsi:nil="true"/>
    <lcf76f155ced4ddcb4097134ff3c332f xmlns="490ba021-4ac1-438e-8665-4f2bc884e62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030068-40B6-494C-990E-393CDD03CD97}">
  <ds:schemaRefs>
    <ds:schemaRef ds:uri="http://schemas.microsoft.com/sharepoint/v3/contenttype/forms"/>
  </ds:schemaRefs>
</ds:datastoreItem>
</file>

<file path=customXml/itemProps2.xml><?xml version="1.0" encoding="utf-8"?>
<ds:datastoreItem xmlns:ds="http://schemas.openxmlformats.org/officeDocument/2006/customXml" ds:itemID="{32571A17-3A42-4F3F-AE43-A7497D408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ba021-4ac1-438e-8665-4f2bc884e626"/>
    <ds:schemaRef ds:uri="7b60ff84-d8d3-4238-9799-1445e6fc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3F432B-D96B-4A5B-AA8A-AAC6472D6DDD}">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7b60ff84-d8d3-4238-9799-1445e6fc9ad9"/>
    <ds:schemaRef ds:uri="490ba021-4ac1-438e-8665-4f2bc884e626"/>
  </ds:schemaRefs>
</ds:datastoreItem>
</file>

<file path=docMetadata/LabelInfo.xml><?xml version="1.0" encoding="utf-8"?>
<clbl:labelList xmlns:clbl="http://schemas.microsoft.com/office/2020/mipLabelMetadata">
  <clbl:label id="{228b13cd-e6ed-4b7d-9189-046cda63e163}" enabled="0" method="" siteId="{228b13cd-e6ed-4b7d-9189-046cda63e163}" removed="1"/>
</clbl:labelList>
</file>

<file path=docProps/app.xml><?xml version="1.0" encoding="utf-8"?>
<Properties xmlns="http://schemas.openxmlformats.org/officeDocument/2006/extended-properties" xmlns:vt="http://schemas.openxmlformats.org/officeDocument/2006/docPropsVTypes">
  <Template>Office 2013 - 2022 Theme</Template>
  <TotalTime>2175</TotalTime>
  <Words>491</Words>
  <Application>Microsoft Macintosh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Interview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19</cp:revision>
  <dcterms:created xsi:type="dcterms:W3CDTF">2023-05-16T17:30:13Z</dcterms:created>
  <dcterms:modified xsi:type="dcterms:W3CDTF">2026-01-28T21:56:27Z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0x01010050BD513164D59F4496C9CC5B24DFD619</vt:lpwstr>
  </property>
  <property fmtid="{D5CDD505-2E9C-101B-9397-08002B2CF9AE}" pid="3" name="MediaServiceImageTags">
    <vt:lpwstr/>
  </property>
</Properties>
</file>